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64" r:id="rId2"/>
    <p:sldId id="259" r:id="rId3"/>
    <p:sldId id="319" r:id="rId4"/>
    <p:sldId id="320" r:id="rId5"/>
    <p:sldId id="321" r:id="rId6"/>
    <p:sldId id="322" r:id="rId7"/>
    <p:sldId id="335" r:id="rId8"/>
    <p:sldId id="323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25" r:id="rId17"/>
    <p:sldId id="324" r:id="rId18"/>
    <p:sldId id="333" r:id="rId19"/>
    <p:sldId id="334" r:id="rId20"/>
    <p:sldId id="265" r:id="rId21"/>
    <p:sldId id="270" r:id="rId22"/>
    <p:sldId id="308" r:id="rId23"/>
    <p:sldId id="271" r:id="rId24"/>
    <p:sldId id="273" r:id="rId25"/>
    <p:sldId id="274" r:id="rId26"/>
    <p:sldId id="275" r:id="rId27"/>
    <p:sldId id="282" r:id="rId28"/>
    <p:sldId id="276" r:id="rId29"/>
    <p:sldId id="277" r:id="rId30"/>
    <p:sldId id="278" r:id="rId31"/>
    <p:sldId id="272" r:id="rId32"/>
    <p:sldId id="279" r:id="rId33"/>
    <p:sldId id="280" r:id="rId34"/>
    <p:sldId id="281" r:id="rId35"/>
    <p:sldId id="283" r:id="rId36"/>
    <p:sldId id="284" r:id="rId37"/>
    <p:sldId id="285" r:id="rId38"/>
    <p:sldId id="287" r:id="rId39"/>
    <p:sldId id="288" r:id="rId40"/>
    <p:sldId id="286" r:id="rId41"/>
    <p:sldId id="289" r:id="rId42"/>
    <p:sldId id="293" r:id="rId43"/>
    <p:sldId id="294" r:id="rId44"/>
    <p:sldId id="295" r:id="rId45"/>
    <p:sldId id="290" r:id="rId46"/>
    <p:sldId id="291" r:id="rId47"/>
    <p:sldId id="292" r:id="rId48"/>
    <p:sldId id="296" r:id="rId49"/>
    <p:sldId id="298" r:id="rId50"/>
    <p:sldId id="297" r:id="rId51"/>
    <p:sldId id="299" r:id="rId52"/>
    <p:sldId id="300" r:id="rId53"/>
    <p:sldId id="301" r:id="rId54"/>
    <p:sldId id="303" r:id="rId55"/>
    <p:sldId id="305" r:id="rId56"/>
    <p:sldId id="306" r:id="rId57"/>
    <p:sldId id="304" r:id="rId58"/>
    <p:sldId id="307" r:id="rId59"/>
    <p:sldId id="338" r:id="rId60"/>
    <p:sldId id="311" r:id="rId61"/>
    <p:sldId id="310" r:id="rId62"/>
    <p:sldId id="312" r:id="rId63"/>
    <p:sldId id="313" r:id="rId64"/>
    <p:sldId id="314" r:id="rId65"/>
    <p:sldId id="315" r:id="rId66"/>
    <p:sldId id="336" r:id="rId67"/>
    <p:sldId id="309" r:id="rId68"/>
    <p:sldId id="316" r:id="rId69"/>
    <p:sldId id="317" r:id="rId70"/>
    <p:sldId id="318" r:id="rId71"/>
    <p:sldId id="337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A54E01"/>
    <a:srgbClr val="002060"/>
    <a:srgbClr val="498392"/>
    <a:srgbClr val="2E75B6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18" autoAdjust="0"/>
    <p:restoredTop sz="95735" autoAdjust="0"/>
  </p:normalViewPr>
  <p:slideViewPr>
    <p:cSldViewPr snapToGrid="0">
      <p:cViewPr varScale="1">
        <p:scale>
          <a:sx n="78" d="100"/>
          <a:sy n="78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5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4B6A2F-A53B-4CB4-96C9-35CE20CBFF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F5AF897-5A8D-4728-9D83-22318654FA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17F0C-86E5-4386-9062-8B81F9113FFD}" type="datetimeFigureOut">
              <a:rPr lang="zh-TW" altLang="en-US" smtClean="0"/>
              <a:t>2023/5/1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14323A-6956-4933-9CB2-720F8DDF98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05512D-BF9F-49E4-8C9C-F17EC3B7C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67B5-AA5D-45A6-B90B-D231E42516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106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DD895-5B58-4271-A073-DB8E6C5C9EBD}" type="datetimeFigureOut">
              <a:rPr lang="zh-TW" altLang="en-US" smtClean="0"/>
              <a:t>2023/5/1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E46C8-D26E-4F51-915F-53626D0D46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024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2152551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2152551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2152551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2152551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https://zhuanlan.zhihu.com/p/52152551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E46C8-D26E-4F51-915F-53626D0D460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67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https://zhuanlan.zhihu.com/p/52152551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E46C8-D26E-4F51-915F-53626D0D460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11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https://zhuanlan.zhihu.com/p/52152551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E46C8-D26E-4F51-915F-53626D0D460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39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https://zhuanlan.zhihu.com/p/52152551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E46C8-D26E-4F51-915F-53626D0D460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5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C1341DA-79CE-40CA-94C2-98EDBD6E4D18}"/>
              </a:ext>
            </a:extLst>
          </p:cNvPr>
          <p:cNvSpPr/>
          <p:nvPr userDrawn="1"/>
        </p:nvSpPr>
        <p:spPr>
          <a:xfrm rot="16200000">
            <a:off x="10912651" y="5578651"/>
            <a:ext cx="1493502" cy="1065196"/>
          </a:xfrm>
          <a:prstGeom prst="triangle">
            <a:avLst>
              <a:gd name="adj" fmla="val 4773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AA2CF05-3FCF-4D4C-97E6-0A98143403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6711" y="3177673"/>
            <a:ext cx="8335477" cy="2031677"/>
          </a:xfrm>
        </p:spPr>
        <p:txBody>
          <a:bodyPr anchor="ctr"/>
          <a:lstStyle>
            <a:lvl1pPr algn="l">
              <a:lnSpc>
                <a:spcPct val="100000"/>
              </a:lnSpc>
              <a:defRPr sz="60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978525-3B6F-40A7-9533-47E4A43AA1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671" y="5621569"/>
            <a:ext cx="4840134" cy="979357"/>
          </a:xfrm>
        </p:spPr>
        <p:txBody>
          <a:bodyPr anchor="ctr">
            <a:normAutofit/>
          </a:bodyPr>
          <a:lstStyle>
            <a:lvl1pPr marL="0" indent="0" algn="r">
              <a:buNone/>
              <a:defRPr sz="30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姓名</a:t>
            </a:r>
            <a:r>
              <a:rPr lang="en-US" altLang="zh-TW" dirty="0"/>
              <a:t>&amp;</a:t>
            </a:r>
            <a:r>
              <a:rPr lang="zh-TW" altLang="en-US" dirty="0"/>
              <a:t>日期</a:t>
            </a:r>
            <a:endParaRPr lang="en-US" altLang="zh-TW" dirty="0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B7B3908-8431-482B-9891-7F106617B0B6}"/>
              </a:ext>
            </a:extLst>
          </p:cNvPr>
          <p:cNvSpPr/>
          <p:nvPr userDrawn="1"/>
        </p:nvSpPr>
        <p:spPr>
          <a:xfrm rot="5400000">
            <a:off x="-932647" y="-1890753"/>
            <a:ext cx="7891526" cy="6026229"/>
          </a:xfrm>
          <a:prstGeom prst="triangle">
            <a:avLst>
              <a:gd name="adj" fmla="val 54434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97831EF5-ACD3-4BCC-A970-8D1D9E920DCD}"/>
              </a:ext>
            </a:extLst>
          </p:cNvPr>
          <p:cNvSpPr/>
          <p:nvPr userDrawn="1"/>
        </p:nvSpPr>
        <p:spPr>
          <a:xfrm rot="5400000">
            <a:off x="-703108" y="2759349"/>
            <a:ext cx="4274545" cy="2868327"/>
          </a:xfrm>
          <a:prstGeom prst="triangle">
            <a:avLst>
              <a:gd name="adj" fmla="val 4974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92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59F42B-626D-4598-9BFF-6E6DB725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CBB2CB-F363-4824-A91A-C960BCC72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9C878E-35AE-44FF-A7EF-D0910D47B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3B334C-B784-4888-AE4A-ED72C564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209C-40ED-4725-A2E1-56BA80EB391A}" type="datetimeFigureOut">
              <a:rPr lang="zh-TW" altLang="en-US" smtClean="0"/>
              <a:t>2023/5/1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FB9551-3AF8-4931-B20C-0384EC33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64DF88-02D9-4EB2-9C15-0745904C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B18F-7FD9-4E6E-87C9-A082B77814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24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271F0D9-6C56-4FE1-8CC2-281C116BF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B1D5AC-5A51-4CA6-9AE2-43A1B98D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209C-40ED-4725-A2E1-56BA80EB391A}" type="datetimeFigureOut">
              <a:rPr lang="zh-TW" altLang="en-US" smtClean="0"/>
              <a:t>2023/5/1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796021-8E02-434A-9AF7-096B6657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7086F0-78F6-409D-B9C6-59B2E02E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B18F-7FD9-4E6E-87C9-A082B77814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12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018ABCD-24D1-4CF2-9C7A-8BA873F22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2B0C9-848E-4FAB-95E1-B82B0989E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3939E0-93A2-424D-8E64-E870528E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209C-40ED-4725-A2E1-56BA80EB391A}" type="datetimeFigureOut">
              <a:rPr lang="zh-TW" altLang="en-US" smtClean="0"/>
              <a:t>2023/5/1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58614C-2304-4288-B376-4C4A5A78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7F57C0-8A5B-43A4-AD51-52FBD7A6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B18F-7FD9-4E6E-87C9-A082B77814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36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04FEB-F206-46C8-B208-5F467882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471" y="268719"/>
            <a:ext cx="9631678" cy="1325563"/>
          </a:xfrm>
        </p:spPr>
        <p:txBody>
          <a:bodyPr>
            <a:normAutofit/>
          </a:bodyPr>
          <a:lstStyle>
            <a:lvl1pPr>
              <a:defRPr sz="50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D478D-55A3-4CE6-AA7F-2FB30CB71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385" y="1814059"/>
            <a:ext cx="9804764" cy="435133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32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2pPr>
            <a:lvl3pPr marL="914400" indent="0">
              <a:buNone/>
              <a:defRPr sz="28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sz="24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sz="24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32B561-046D-48E5-8F83-11EED1B64622}"/>
              </a:ext>
            </a:extLst>
          </p:cNvPr>
          <p:cNvSpPr/>
          <p:nvPr userDrawn="1"/>
        </p:nvSpPr>
        <p:spPr>
          <a:xfrm>
            <a:off x="296091" y="0"/>
            <a:ext cx="80119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BCD96E45-18A4-4CF3-BF05-283FC4F328C0}"/>
              </a:ext>
            </a:extLst>
          </p:cNvPr>
          <p:cNvSpPr/>
          <p:nvPr userDrawn="1"/>
        </p:nvSpPr>
        <p:spPr>
          <a:xfrm rot="5400000">
            <a:off x="959803" y="676776"/>
            <a:ext cx="784407" cy="509451"/>
          </a:xfrm>
          <a:prstGeom prst="triangle">
            <a:avLst>
              <a:gd name="adj" fmla="val 49099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15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04FEB-F206-46C8-B208-5F467882D8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13" y="225177"/>
            <a:ext cx="9804764" cy="1325563"/>
          </a:xfrm>
        </p:spPr>
        <p:txBody>
          <a:bodyPr>
            <a:normAutofit/>
          </a:bodyPr>
          <a:lstStyle>
            <a:lvl1pPr>
              <a:defRPr sz="50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Content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82662B0-CF59-4CC4-AF27-9FF317B1CE30}"/>
              </a:ext>
            </a:extLst>
          </p:cNvPr>
          <p:cNvSpPr/>
          <p:nvPr userDrawn="1"/>
        </p:nvSpPr>
        <p:spPr>
          <a:xfrm>
            <a:off x="-78377" y="383166"/>
            <a:ext cx="1175658" cy="78440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3CEB0E6D-3B91-4458-91DE-0D56F1E6FC0C}"/>
              </a:ext>
            </a:extLst>
          </p:cNvPr>
          <p:cNvSpPr/>
          <p:nvPr userDrawn="1"/>
        </p:nvSpPr>
        <p:spPr>
          <a:xfrm rot="5400000">
            <a:off x="864893" y="615554"/>
            <a:ext cx="784407" cy="319632"/>
          </a:xfrm>
          <a:prstGeom prst="triangle">
            <a:avLst>
              <a:gd name="adj" fmla="val 49099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1EF4B8F8-8E57-45C8-B22E-E670A970F9DB}"/>
              </a:ext>
            </a:extLst>
          </p:cNvPr>
          <p:cNvCxnSpPr/>
          <p:nvPr userDrawn="1"/>
        </p:nvCxnSpPr>
        <p:spPr>
          <a:xfrm flipH="1">
            <a:off x="9278471" y="-517555"/>
            <a:ext cx="1775011" cy="4722002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BDE040B-9649-4101-9F4B-DE10BDE2FF97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7905" y="5416549"/>
            <a:ext cx="914401" cy="243254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C5FED077-00EB-49E8-95DC-CE285E34DA7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5978" y="-589102"/>
            <a:ext cx="914401" cy="243254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BB6FC2A2-71DD-4D1D-981D-436B63C0721B}"/>
              </a:ext>
            </a:extLst>
          </p:cNvPr>
          <p:cNvSpPr/>
          <p:nvPr userDrawn="1"/>
        </p:nvSpPr>
        <p:spPr>
          <a:xfrm>
            <a:off x="8370936" y="-6692630"/>
            <a:ext cx="5365092" cy="14070481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4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5453CC-DFBA-4B9C-87F4-0CD3138E88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30323" y="2140734"/>
            <a:ext cx="5665639" cy="994829"/>
          </a:xfrm>
        </p:spPr>
        <p:txBody>
          <a:bodyPr anchor="ctr">
            <a:noAutofit/>
          </a:bodyPr>
          <a:lstStyle>
            <a:lvl1pPr marL="0" indent="0" algn="l">
              <a:buNone/>
              <a:defRPr sz="60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章節標題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2ED14AF-1DA2-42A1-AD83-164DD7FE1612}"/>
              </a:ext>
            </a:extLst>
          </p:cNvPr>
          <p:cNvGrpSpPr/>
          <p:nvPr userDrawn="1"/>
        </p:nvGrpSpPr>
        <p:grpSpPr>
          <a:xfrm>
            <a:off x="3884277" y="2178604"/>
            <a:ext cx="1629041" cy="789316"/>
            <a:chOff x="12700" y="2643872"/>
            <a:chExt cx="3508554" cy="78931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6E850E2-A3FF-4609-B680-EDA6C8CE43F0}"/>
                </a:ext>
              </a:extLst>
            </p:cNvPr>
            <p:cNvSpPr/>
            <p:nvPr userDrawn="1"/>
          </p:nvSpPr>
          <p:spPr>
            <a:xfrm>
              <a:off x="12700" y="2643872"/>
              <a:ext cx="2821611" cy="784408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83529CD-9248-4EFA-9392-26DD90B8B55B}"/>
                </a:ext>
              </a:extLst>
            </p:cNvPr>
            <p:cNvSpPr/>
            <p:nvPr userDrawn="1"/>
          </p:nvSpPr>
          <p:spPr>
            <a:xfrm rot="5400000">
              <a:off x="2785579" y="2697514"/>
              <a:ext cx="784407" cy="686942"/>
            </a:xfrm>
            <a:prstGeom prst="triangle">
              <a:avLst>
                <a:gd name="adj" fmla="val 52631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5FC52E0-0FF2-47B9-AF0A-8A5F9F393F16}"/>
              </a:ext>
            </a:extLst>
          </p:cNvPr>
          <p:cNvSpPr/>
          <p:nvPr userDrawn="1"/>
        </p:nvSpPr>
        <p:spPr>
          <a:xfrm>
            <a:off x="1314994" y="1704945"/>
            <a:ext cx="2783981" cy="3147311"/>
          </a:xfrm>
          <a:prstGeom prst="rect">
            <a:avLst/>
          </a:prstGeom>
          <a:noFill/>
          <a:ln w="139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D0351B-2A89-4F12-B0DC-7C3AED17872A}"/>
              </a:ext>
            </a:extLst>
          </p:cNvPr>
          <p:cNvSpPr/>
          <p:nvPr userDrawn="1"/>
        </p:nvSpPr>
        <p:spPr>
          <a:xfrm>
            <a:off x="1513430" y="1968183"/>
            <a:ext cx="3144981" cy="30740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01EBF8-9748-458A-987C-3B96F8BA1F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1850" y="2699112"/>
            <a:ext cx="2154839" cy="1581702"/>
          </a:xfrm>
          <a:ln>
            <a:noFill/>
          </a:ln>
        </p:spPr>
        <p:txBody>
          <a:bodyPr anchor="ctr">
            <a:noAutofit/>
          </a:bodyPr>
          <a:lstStyle>
            <a:lvl1pPr>
              <a:defRPr sz="1380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01</a:t>
            </a:r>
            <a:endParaRPr lang="zh-TW" altLang="en-US" dirty="0"/>
          </a:p>
        </p:txBody>
      </p:sp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6E94109D-68B0-463D-A678-5AC339EC9DB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56218" y="3223008"/>
            <a:ext cx="4845060" cy="1127319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章節副標</a:t>
            </a: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8C28EEC8-AB31-4317-A760-202CC89A0C72}"/>
              </a:ext>
            </a:extLst>
          </p:cNvPr>
          <p:cNvSpPr/>
          <p:nvPr userDrawn="1"/>
        </p:nvSpPr>
        <p:spPr>
          <a:xfrm rot="16200000">
            <a:off x="10573041" y="5239040"/>
            <a:ext cx="1939636" cy="1298283"/>
          </a:xfrm>
          <a:prstGeom prst="triangle">
            <a:avLst>
              <a:gd name="adj" fmla="val 47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05A8EF2-13E9-4B6F-BA23-9424631FBBE0}"/>
              </a:ext>
            </a:extLst>
          </p:cNvPr>
          <p:cNvCxnSpPr/>
          <p:nvPr userDrawn="1"/>
        </p:nvCxnSpPr>
        <p:spPr>
          <a:xfrm>
            <a:off x="0" y="517236"/>
            <a:ext cx="4658411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2916E2D-9DA2-4BC2-B200-E5ED1C2DBB9E}"/>
              </a:ext>
            </a:extLst>
          </p:cNvPr>
          <p:cNvCxnSpPr>
            <a:cxnSpLocks/>
          </p:cNvCxnSpPr>
          <p:nvPr userDrawn="1"/>
        </p:nvCxnSpPr>
        <p:spPr>
          <a:xfrm>
            <a:off x="0" y="253999"/>
            <a:ext cx="365626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C52A489-4FDE-4126-A37F-ADF318BC0BEC}"/>
              </a:ext>
            </a:extLst>
          </p:cNvPr>
          <p:cNvCxnSpPr/>
          <p:nvPr userDrawn="1"/>
        </p:nvCxnSpPr>
        <p:spPr>
          <a:xfrm>
            <a:off x="7144328" y="6497781"/>
            <a:ext cx="4658411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6B2C351-1085-49CC-9BF9-67492C5935F9}"/>
              </a:ext>
            </a:extLst>
          </p:cNvPr>
          <p:cNvCxnSpPr>
            <a:cxnSpLocks/>
          </p:cNvCxnSpPr>
          <p:nvPr userDrawn="1"/>
        </p:nvCxnSpPr>
        <p:spPr>
          <a:xfrm>
            <a:off x="10746508" y="6239164"/>
            <a:ext cx="715818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F8F9675-7C6F-4F6A-BA12-BFC8E7207C46}"/>
              </a:ext>
            </a:extLst>
          </p:cNvPr>
          <p:cNvCxnSpPr>
            <a:cxnSpLocks/>
          </p:cNvCxnSpPr>
          <p:nvPr userDrawn="1"/>
        </p:nvCxnSpPr>
        <p:spPr>
          <a:xfrm>
            <a:off x="8331199" y="6239164"/>
            <a:ext cx="1801092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2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D0FD4C01-F8A4-4196-B115-6F10EE57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471" y="268719"/>
            <a:ext cx="9631678" cy="1325563"/>
          </a:xfrm>
        </p:spPr>
        <p:txBody>
          <a:bodyPr>
            <a:normAutofit/>
          </a:bodyPr>
          <a:lstStyle>
            <a:lvl1pPr>
              <a:defRPr sz="50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C8DD8A32-6DC0-4CBF-92A6-F81076135C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25385" y="3783105"/>
            <a:ext cx="9804764" cy="23822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32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2pPr>
            <a:lvl3pPr marL="914400" indent="0">
              <a:buNone/>
              <a:defRPr sz="28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sz="24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sz="24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上面可以放程式碼截圖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117E35-2DFF-43F0-89C4-B4809CA14E99}"/>
              </a:ext>
            </a:extLst>
          </p:cNvPr>
          <p:cNvSpPr/>
          <p:nvPr userDrawn="1"/>
        </p:nvSpPr>
        <p:spPr>
          <a:xfrm>
            <a:off x="296091" y="0"/>
            <a:ext cx="80119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11993648-FCE6-482E-B6A9-2D6E4481EBAF}"/>
              </a:ext>
            </a:extLst>
          </p:cNvPr>
          <p:cNvSpPr/>
          <p:nvPr userDrawn="1"/>
        </p:nvSpPr>
        <p:spPr>
          <a:xfrm rot="5400000">
            <a:off x="959803" y="676776"/>
            <a:ext cx="784407" cy="509451"/>
          </a:xfrm>
          <a:prstGeom prst="triangle">
            <a:avLst>
              <a:gd name="adj" fmla="val 49099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01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A3E48E-C876-48AA-AC01-BAD209A0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770184-AA88-49C6-93EB-0279BA54C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C126CC-172F-444E-AC49-B98BBE1B1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B1F52AF-6CB7-4671-91ED-300044172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DF70B6-71B0-4FAB-8BCD-D4BB1091F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B394BE7-07FB-4B65-8359-51D4EA613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209C-40ED-4725-A2E1-56BA80EB391A}" type="datetimeFigureOut">
              <a:rPr lang="zh-TW" altLang="en-US" smtClean="0"/>
              <a:t>2023/5/1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E346290-6DE7-489B-A669-B86BB01D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223FF4A-AB84-4C21-A7E5-D5D926CD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B18F-7FD9-4E6E-87C9-A082B77814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87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05A619-FA4B-494C-B352-AF57D834A5B5}"/>
              </a:ext>
            </a:extLst>
          </p:cNvPr>
          <p:cNvSpPr/>
          <p:nvPr userDrawn="1"/>
        </p:nvSpPr>
        <p:spPr>
          <a:xfrm>
            <a:off x="296091" y="0"/>
            <a:ext cx="80119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4B4E0B4-81E8-468C-B1A7-1AF79071D552}"/>
              </a:ext>
            </a:extLst>
          </p:cNvPr>
          <p:cNvSpPr/>
          <p:nvPr userDrawn="1"/>
        </p:nvSpPr>
        <p:spPr>
          <a:xfrm rot="5400000">
            <a:off x="959803" y="676776"/>
            <a:ext cx="784407" cy="509451"/>
          </a:xfrm>
          <a:prstGeom prst="triangle">
            <a:avLst>
              <a:gd name="adj" fmla="val 49099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079D80B3-77CE-4757-B7BA-EF8D7B02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365125"/>
            <a:ext cx="9646920" cy="1325563"/>
          </a:xfrm>
        </p:spPr>
        <p:txBody>
          <a:bodyPr>
            <a:normAutofit/>
          </a:bodyPr>
          <a:lstStyle>
            <a:lvl1pPr>
              <a:defRPr sz="5000">
                <a:solidFill>
                  <a:srgbClr val="002060"/>
                </a:solidFill>
                <a:latin typeface="Consolas" panose="020B0609020204030204" pitchFamily="49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3935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97F7E94-A957-49AE-AE1B-31E865AF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209C-40ED-4725-A2E1-56BA80EB391A}" type="datetimeFigureOut">
              <a:rPr lang="zh-TW" altLang="en-US" smtClean="0"/>
              <a:t>2023/5/1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0BDD55-1A1F-41BA-9237-78A275F7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392BCA-B352-4157-8BA4-01D2C25D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B18F-7FD9-4E6E-87C9-A082B77814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99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8D1C85-5FAF-462E-B469-9B8C30AD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DD47CE-6856-4E66-A799-ABA9535D5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6F6174-C20B-4EAC-B3AE-5B7E4A250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A1C77C-A121-43AB-8859-3F794B0B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209C-40ED-4725-A2E1-56BA80EB391A}" type="datetimeFigureOut">
              <a:rPr lang="zh-TW" altLang="en-US" smtClean="0"/>
              <a:t>2023/5/1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F8924E-A877-47A3-A155-6DF5C7C5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E7545C-958F-4A26-93B2-15DD93F5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B18F-7FD9-4E6E-87C9-A082B77814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67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797903-AC87-4019-86E2-7906F3D2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ABCD23-1A87-467F-B129-8C45F23F9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FCFA3E-F343-4857-A374-66F91796D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209C-40ED-4725-A2E1-56BA80EB391A}" type="datetimeFigureOut">
              <a:rPr lang="zh-TW" altLang="en-US" smtClean="0"/>
              <a:t>2023/5/1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F62BE0-3C1B-445D-B130-20C90AA73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7E3207-57CD-4251-8FFC-FC6C39958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EB18F-7FD9-4E6E-87C9-A082B77814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70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toronto.edu/~delve/data/boston/bostonDetail.html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3809113" y="3077910"/>
            <a:ext cx="12165769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002060"/>
                </a:solidFill>
                <a:effectLst>
                  <a:outerShdw blurRad="254000" dist="215900" dir="3000000" sx="90000" sy="90000" algn="tl" rotWithShape="0">
                    <a:prstClr val="black">
                      <a:alpha val="35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en-US" altLang="zh-CN" sz="4400" dirty="0">
                <a:solidFill>
                  <a:srgbClr val="002060"/>
                </a:solidFill>
                <a:effectLst>
                  <a:outerShdw blurRad="254000" dist="215900" dir="3000000" sx="90000" sy="90000" algn="tl" rotWithShape="0">
                    <a:prstClr val="black">
                      <a:alpha val="35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achine </a:t>
            </a:r>
            <a:r>
              <a:rPr lang="en-US" altLang="zh-TW" sz="4400" dirty="0">
                <a:solidFill>
                  <a:srgbClr val="002060"/>
                </a:solidFill>
                <a:effectLst>
                  <a:outerShdw blurRad="254000" dist="215900" dir="3000000" sx="90000" sy="90000" algn="tl" rotWithShape="0">
                    <a:prstClr val="black">
                      <a:alpha val="35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r>
              <a:rPr lang="en-US" altLang="zh-CN" sz="4400" dirty="0">
                <a:solidFill>
                  <a:srgbClr val="002060"/>
                </a:solidFill>
                <a:effectLst>
                  <a:outerShdw blurRad="254000" dist="215900" dir="3000000" sx="90000" sy="90000" algn="tl" rotWithShape="0">
                    <a:prstClr val="black">
                      <a:alpha val="35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earning Method-KNN</a:t>
            </a:r>
          </a:p>
          <a:p>
            <a:r>
              <a:rPr lang="en-US" altLang="zh-TW" sz="4400" dirty="0">
                <a:solidFill>
                  <a:srgbClr val="002060"/>
                </a:solidFill>
                <a:effectLst>
                  <a:outerShdw blurRad="254000" dist="215900" dir="3000000" sx="90000" sy="90000" algn="tl" rotWithShape="0">
                    <a:prstClr val="black">
                      <a:alpha val="35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(K-</a:t>
            </a:r>
            <a:r>
              <a:rPr lang="en-US" altLang="zh-TW" sz="4400" dirty="0" err="1">
                <a:solidFill>
                  <a:srgbClr val="002060"/>
                </a:solidFill>
                <a:effectLst>
                  <a:outerShdw blurRad="254000" dist="215900" dir="3000000" sx="90000" sy="90000" algn="tl" rotWithShape="0">
                    <a:prstClr val="black">
                      <a:alpha val="35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NearestNeighbor</a:t>
            </a:r>
            <a:r>
              <a:rPr lang="en-US" altLang="zh-TW" sz="4400" dirty="0">
                <a:solidFill>
                  <a:srgbClr val="002060"/>
                </a:solidFill>
                <a:effectLst>
                  <a:outerShdw blurRad="254000" dist="215900" dir="3000000" sx="90000" sy="90000" algn="tl" rotWithShape="0">
                    <a:prstClr val="black">
                      <a:alpha val="35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n-US" altLang="zh-CN" sz="4400" dirty="0">
              <a:solidFill>
                <a:srgbClr val="002060"/>
              </a:solidFill>
              <a:effectLst>
                <a:outerShdw blurRad="254000" dist="215900" dir="3000000" sx="90000" sy="90000" algn="tl" rotWithShape="0">
                  <a:prstClr val="black">
                    <a:alpha val="35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8A3D353-DE06-BF7C-6A70-BDC683966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47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75BC554-08E8-A90B-AFA3-B50EED77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78" y="837180"/>
            <a:ext cx="9429604" cy="51836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7D70E8B-1A97-E365-46FF-2ECF4D767188}"/>
              </a:ext>
            </a:extLst>
          </p:cNvPr>
          <p:cNvSpPr txBox="1"/>
          <p:nvPr/>
        </p:nvSpPr>
        <p:spPr>
          <a:xfrm>
            <a:off x="1886857" y="428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資源控制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81B3953D-66A6-0855-C1FE-2E3A42B11A2E}"/>
              </a:ext>
            </a:extLst>
          </p:cNvPr>
          <p:cNvSpPr/>
          <p:nvPr/>
        </p:nvSpPr>
        <p:spPr>
          <a:xfrm>
            <a:off x="1886857" y="1567543"/>
            <a:ext cx="537029" cy="3693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18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75BC554-08E8-A90B-AFA3-B50EED77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78" y="837180"/>
            <a:ext cx="9429604" cy="51836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7D70E8B-1A97-E365-46FF-2ECF4D767188}"/>
              </a:ext>
            </a:extLst>
          </p:cNvPr>
          <p:cNvSpPr txBox="1"/>
          <p:nvPr/>
        </p:nvSpPr>
        <p:spPr>
          <a:xfrm>
            <a:off x="1886857" y="428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資源控制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81B3953D-66A6-0855-C1FE-2E3A42B11A2E}"/>
              </a:ext>
            </a:extLst>
          </p:cNvPr>
          <p:cNvSpPr/>
          <p:nvPr/>
        </p:nvSpPr>
        <p:spPr>
          <a:xfrm>
            <a:off x="1886857" y="1567543"/>
            <a:ext cx="537029" cy="3693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287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75BC554-08E8-A90B-AFA3-B50EED77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78" y="837180"/>
            <a:ext cx="9429604" cy="51836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7D70E8B-1A97-E365-46FF-2ECF4D767188}"/>
              </a:ext>
            </a:extLst>
          </p:cNvPr>
          <p:cNvSpPr txBox="1"/>
          <p:nvPr/>
        </p:nvSpPr>
        <p:spPr>
          <a:xfrm>
            <a:off x="1886857" y="4289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Run code or Debug</a:t>
            </a:r>
            <a:endParaRPr kumimoji="1" lang="zh-TW" altLang="en-US" dirty="0">
              <a:solidFill>
                <a:schemeClr val="accent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81B3953D-66A6-0855-C1FE-2E3A42B11A2E}"/>
              </a:ext>
            </a:extLst>
          </p:cNvPr>
          <p:cNvSpPr/>
          <p:nvPr/>
        </p:nvSpPr>
        <p:spPr>
          <a:xfrm>
            <a:off x="1886857" y="1915886"/>
            <a:ext cx="537029" cy="3693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611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75BC554-08E8-A90B-AFA3-B50EED77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78" y="837180"/>
            <a:ext cx="9429604" cy="51836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7D70E8B-1A97-E365-46FF-2ECF4D767188}"/>
              </a:ext>
            </a:extLst>
          </p:cNvPr>
          <p:cNvSpPr txBox="1"/>
          <p:nvPr/>
        </p:nvSpPr>
        <p:spPr>
          <a:xfrm>
            <a:off x="1886857" y="428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擴充套件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81B3953D-66A6-0855-C1FE-2E3A42B11A2E}"/>
              </a:ext>
            </a:extLst>
          </p:cNvPr>
          <p:cNvSpPr/>
          <p:nvPr/>
        </p:nvSpPr>
        <p:spPr>
          <a:xfrm>
            <a:off x="1886857" y="2206172"/>
            <a:ext cx="537029" cy="3693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3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75BC554-08E8-A90B-AFA3-B50EED77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78" y="837180"/>
            <a:ext cx="9429604" cy="51836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7D70E8B-1A97-E365-46FF-2ECF4D767188}"/>
              </a:ext>
            </a:extLst>
          </p:cNvPr>
          <p:cNvSpPr txBox="1"/>
          <p:nvPr/>
        </p:nvSpPr>
        <p:spPr>
          <a:xfrm>
            <a:off x="1886857" y="4289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遠端連線伺服器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81B3953D-66A6-0855-C1FE-2E3A42B11A2E}"/>
              </a:ext>
            </a:extLst>
          </p:cNvPr>
          <p:cNvSpPr/>
          <p:nvPr/>
        </p:nvSpPr>
        <p:spPr>
          <a:xfrm>
            <a:off x="1903826" y="2540000"/>
            <a:ext cx="537029" cy="3693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972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963A5D-B51C-F953-91CB-4BEB50800062}"/>
              </a:ext>
            </a:extLst>
          </p:cNvPr>
          <p:cNvSpPr txBox="1"/>
          <p:nvPr/>
        </p:nvSpPr>
        <p:spPr>
          <a:xfrm>
            <a:off x="2438401" y="609601"/>
            <a:ext cx="541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Mac</a:t>
            </a:r>
            <a:r>
              <a:rPr kumimoji="1" lang="zh-TW" altLang="en-US" dirty="0"/>
              <a:t>開啟</a:t>
            </a:r>
            <a:r>
              <a:rPr kumimoji="1" lang="en-US" altLang="zh-TW" dirty="0"/>
              <a:t>Terminal (</a:t>
            </a:r>
            <a:r>
              <a:rPr kumimoji="1" lang="zh-TW" altLang="en-US" dirty="0"/>
              <a:t>終端機</a:t>
            </a:r>
            <a:r>
              <a:rPr kumimoji="1" lang="en-US" altLang="zh-TW" dirty="0"/>
              <a:t>)</a:t>
            </a:r>
            <a:r>
              <a:rPr kumimoji="1" lang="zh-TW" altLang="en-US" dirty="0"/>
              <a:t>快捷鍵</a:t>
            </a:r>
            <a:r>
              <a:rPr kumimoji="1" lang="en-US" altLang="zh-TW" dirty="0"/>
              <a:t>: Control +Shift + ~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DE9C87-5034-CC84-CAA4-4D3A88F67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83" y="2499296"/>
            <a:ext cx="10192222" cy="32773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ED26150-0316-1CB1-CAA2-F4056D8DCDEE}"/>
              </a:ext>
            </a:extLst>
          </p:cNvPr>
          <p:cNvSpPr txBox="1"/>
          <p:nvPr/>
        </p:nvSpPr>
        <p:spPr>
          <a:xfrm>
            <a:off x="2090058" y="1541353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此區可以下所有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353451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692F89-2A24-4169-92BC-08A53F5A6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</a:rPr>
              <a:t>基本</a:t>
            </a:r>
            <a:r>
              <a:rPr lang="en-US" altLang="zh-CN" dirty="0">
                <a:latin typeface="微軟正黑體" panose="020B0604030504040204" pitchFamily="34" charset="-120"/>
              </a:rPr>
              <a:t>Linux</a:t>
            </a:r>
            <a:r>
              <a:rPr lang="zh-CN" altLang="en-US" dirty="0">
                <a:latin typeface="微軟正黑體" panose="020B0604030504040204" pitchFamily="34" charset="-120"/>
              </a:rPr>
              <a:t>指令</a:t>
            </a:r>
            <a:endParaRPr lang="en-US" altLang="zh-CN" dirty="0"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F124016-B41A-4832-A72F-A406F793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575" y="3135563"/>
            <a:ext cx="2154839" cy="1581702"/>
          </a:xfrm>
        </p:spPr>
        <p:txBody>
          <a:bodyPr/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548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74FC2F4-4E23-E35C-29F1-5AE6BB3A99EA}"/>
              </a:ext>
            </a:extLst>
          </p:cNvPr>
          <p:cNvSpPr txBox="1"/>
          <p:nvPr/>
        </p:nvSpPr>
        <p:spPr>
          <a:xfrm>
            <a:off x="1753849" y="554636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Linux</a:t>
            </a:r>
            <a:r>
              <a:rPr kumimoji="1" lang="zh-TW" altLang="en-US" sz="3200" dirty="0"/>
              <a:t>簡介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98D03C-BDD7-D989-7A43-19146A0AC7C1}"/>
              </a:ext>
            </a:extLst>
          </p:cNvPr>
          <p:cNvSpPr txBox="1"/>
          <p:nvPr/>
        </p:nvSpPr>
        <p:spPr>
          <a:xfrm>
            <a:off x="2023671" y="1540239"/>
            <a:ext cx="85747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Linux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系統可以提供硬體抽象、文件系統控制和多任務功能的系統核心程序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Linux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操作系統可以包含許多軟件套件集合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總結：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Linux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真正的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Linux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指的是系統內核 ，而我們常說的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Linux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指的是發行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完整的包含一些基礎軟件的操作系統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4EBCF83-C6F8-09BC-4855-2E28D30186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6" t="64044" r="6186" b="7104"/>
          <a:stretch/>
        </p:blipFill>
        <p:spPr>
          <a:xfrm>
            <a:off x="6880485" y="3252209"/>
            <a:ext cx="4841823" cy="343613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D7AD76B-1791-3DC2-CCBD-EB4DFE5D8B39}"/>
              </a:ext>
            </a:extLst>
          </p:cNvPr>
          <p:cNvSpPr txBox="1"/>
          <p:nvPr/>
        </p:nvSpPr>
        <p:spPr>
          <a:xfrm>
            <a:off x="1865802" y="4554776"/>
            <a:ext cx="3543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Linux</a:t>
            </a:r>
            <a:r>
              <a:rPr kumimoji="1" lang="zh-TW" altLang="en-US" sz="2400" dirty="0"/>
              <a:t>是由</a:t>
            </a:r>
            <a:endParaRPr kumimoji="1" lang="en-US" altLang="zh-TW" sz="2400" dirty="0"/>
          </a:p>
          <a:p>
            <a:r>
              <a:rPr kumimoji="1" lang="en-US" altLang="zh-TW" sz="2400" dirty="0"/>
              <a:t>Linux Kernel + </a:t>
            </a:r>
            <a:r>
              <a:rPr kumimoji="1" lang="zh-TW" altLang="en-US" sz="2400" dirty="0"/>
              <a:t>軟件包組成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9256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74FC2F4-4E23-E35C-29F1-5AE6BB3A99EA}"/>
              </a:ext>
            </a:extLst>
          </p:cNvPr>
          <p:cNvSpPr txBox="1"/>
          <p:nvPr/>
        </p:nvSpPr>
        <p:spPr>
          <a:xfrm>
            <a:off x="7457963" y="685265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Linux</a:t>
            </a:r>
            <a:r>
              <a:rPr kumimoji="1" lang="zh-TW" altLang="en-US" sz="3200" dirty="0"/>
              <a:t>常用指令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98D03C-BDD7-D989-7A43-19146A0AC7C1}"/>
              </a:ext>
            </a:extLst>
          </p:cNvPr>
          <p:cNvSpPr txBox="1"/>
          <p:nvPr/>
        </p:nvSpPr>
        <p:spPr>
          <a:xfrm>
            <a:off x="2170839" y="1519621"/>
            <a:ext cx="4990469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/lib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系統開機所需的共享庫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usr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用戶很多應用程序和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文件都放在這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/bin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放常用指令的目錄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/home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存放普通用戶的主目錄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linux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中的每個用戶都有一個自己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的目錄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一般該目錄會以一個用戶的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帳號命名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/root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該目錄微系統管理員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超級權限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的用戶目錄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/boot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存放啟動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Linux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時使用的一些核心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文件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FE951F-B753-076A-76C0-2BB076AF944E}"/>
              </a:ext>
            </a:extLst>
          </p:cNvPr>
          <p:cNvSpPr txBox="1"/>
          <p:nvPr/>
        </p:nvSpPr>
        <p:spPr>
          <a:xfrm>
            <a:off x="7270060" y="1594382"/>
            <a:ext cx="330359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ls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列出目錄及文件名稱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切換目錄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pwd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顯示目前路徑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mkdir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創建一個新的目錄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rmdir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刪除一個的資料夾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複製文件或目錄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刪除文件或目錄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移動文件或目錄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F5427FE-13B9-8A65-8E49-55BFA4EE47EC}"/>
              </a:ext>
            </a:extLst>
          </p:cNvPr>
          <p:cNvSpPr txBox="1"/>
          <p:nvPr/>
        </p:nvSpPr>
        <p:spPr>
          <a:xfrm>
            <a:off x="2170839" y="685265"/>
            <a:ext cx="3525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Linux</a:t>
            </a:r>
            <a:r>
              <a:rPr kumimoji="1" lang="zh-TW" altLang="en-US" sz="3200" dirty="0"/>
              <a:t>具體目錄結構</a:t>
            </a:r>
          </a:p>
        </p:txBody>
      </p:sp>
    </p:spTree>
    <p:extLst>
      <p:ext uri="{BB962C8B-B14F-4D97-AF65-F5344CB8AC3E}">
        <p14:creationId xmlns:p14="http://schemas.microsoft.com/office/powerpoint/2010/main" val="106370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F5427FE-13B9-8A65-8E49-55BFA4EE47EC}"/>
              </a:ext>
            </a:extLst>
          </p:cNvPr>
          <p:cNvSpPr txBox="1"/>
          <p:nvPr/>
        </p:nvSpPr>
        <p:spPr>
          <a:xfrm>
            <a:off x="2170839" y="685265"/>
            <a:ext cx="3928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Python </a:t>
            </a:r>
            <a:r>
              <a:rPr kumimoji="1" lang="zh-TW" altLang="en-US" sz="3200" dirty="0"/>
              <a:t>套件安裝指令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6C5D39E-27AF-346E-73CB-F9E8FFB2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76" y="1814285"/>
            <a:ext cx="6965695" cy="449043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4B36726-7D9B-B4D8-F044-925FFF4CF365}"/>
              </a:ext>
            </a:extLst>
          </p:cNvPr>
          <p:cNvSpPr txBox="1"/>
          <p:nvPr/>
        </p:nvSpPr>
        <p:spPr>
          <a:xfrm>
            <a:off x="9100457" y="2714171"/>
            <a:ext cx="19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pip install </a:t>
            </a:r>
            <a:r>
              <a:rPr kumimoji="1" lang="en-US" altLang="zh-TW" dirty="0" err="1"/>
              <a:t>mglearn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F732CD-17F3-320C-3C9A-752508572F1D}"/>
              </a:ext>
            </a:extLst>
          </p:cNvPr>
          <p:cNvSpPr txBox="1"/>
          <p:nvPr/>
        </p:nvSpPr>
        <p:spPr>
          <a:xfrm>
            <a:off x="9100457" y="1857827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快速安裝你所需要的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第三方套件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FB4885-AD69-D861-F8E0-1F883949592E}"/>
              </a:ext>
            </a:extLst>
          </p:cNvPr>
          <p:cNvSpPr txBox="1"/>
          <p:nvPr/>
        </p:nvSpPr>
        <p:spPr>
          <a:xfrm>
            <a:off x="2670629" y="1270040"/>
            <a:ext cx="4210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pip: </a:t>
            </a:r>
            <a:r>
              <a:rPr kumimoji="1" lang="en-US" altLang="zh-TW" sz="2400" b="1" dirty="0"/>
              <a:t>p</a:t>
            </a:r>
            <a:r>
              <a:rPr kumimoji="1" lang="en-US" altLang="zh-TW" sz="2400" dirty="0"/>
              <a:t>ackage </a:t>
            </a:r>
            <a:r>
              <a:rPr kumimoji="1" lang="en-US" altLang="zh-TW" sz="2400" b="1" dirty="0"/>
              <a:t>i</a:t>
            </a:r>
            <a:r>
              <a:rPr kumimoji="1" lang="en-US" altLang="zh-TW" sz="2400" dirty="0"/>
              <a:t>nstaller for </a:t>
            </a:r>
            <a:r>
              <a:rPr kumimoji="1" lang="en-US" altLang="zh-TW" sz="2400" b="1" dirty="0"/>
              <a:t>p</a:t>
            </a:r>
            <a:r>
              <a:rPr kumimoji="1" lang="en-US" altLang="zh-TW" sz="2400" dirty="0"/>
              <a:t>ython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394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C42FF1-60A6-42E7-BA0A-952B45EF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13" y="225177"/>
            <a:ext cx="9804764" cy="1325563"/>
          </a:xfrm>
        </p:spPr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E18437-BC9B-4F22-A2D6-2FB08ACFF0BB}"/>
              </a:ext>
            </a:extLst>
          </p:cNvPr>
          <p:cNvSpPr/>
          <p:nvPr/>
        </p:nvSpPr>
        <p:spPr>
          <a:xfrm>
            <a:off x="2215244" y="1617617"/>
            <a:ext cx="844730" cy="68797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endParaRPr lang="zh-TW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17EEDA-8F2F-4320-80CC-887EE679B01E}"/>
              </a:ext>
            </a:extLst>
          </p:cNvPr>
          <p:cNvSpPr/>
          <p:nvPr/>
        </p:nvSpPr>
        <p:spPr>
          <a:xfrm>
            <a:off x="2215244" y="2713027"/>
            <a:ext cx="844730" cy="68797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endParaRPr lang="zh-TW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39030C6-DD92-46BB-83DB-21571C39F070}"/>
              </a:ext>
            </a:extLst>
          </p:cNvPr>
          <p:cNvSpPr txBox="1"/>
          <p:nvPr/>
        </p:nvSpPr>
        <p:spPr>
          <a:xfrm>
            <a:off x="3460569" y="1664236"/>
            <a:ext cx="57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實作工具</a:t>
            </a:r>
            <a:r>
              <a:rPr lang="en-US" altLang="zh-TW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3200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en-US" altLang="zh-CN" sz="32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020AC4C-0D03-4EF5-A290-8C6ED3988ACB}"/>
              </a:ext>
            </a:extLst>
          </p:cNvPr>
          <p:cNvSpPr txBox="1"/>
          <p:nvPr/>
        </p:nvSpPr>
        <p:spPr>
          <a:xfrm>
            <a:off x="3460567" y="2764627"/>
            <a:ext cx="33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en-US" altLang="zh-TW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zh-TW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指令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FEEBD3-66BC-430D-96D1-BC0F6000C821}"/>
              </a:ext>
            </a:extLst>
          </p:cNvPr>
          <p:cNvSpPr/>
          <p:nvPr/>
        </p:nvSpPr>
        <p:spPr>
          <a:xfrm>
            <a:off x="2215242" y="5714375"/>
            <a:ext cx="844730" cy="68797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03</a:t>
            </a:r>
            <a:endParaRPr lang="zh-TW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7D20E0-195E-8B99-A6C8-DDEE3BD9D082}"/>
              </a:ext>
            </a:extLst>
          </p:cNvPr>
          <p:cNvSpPr txBox="1"/>
          <p:nvPr/>
        </p:nvSpPr>
        <p:spPr>
          <a:xfrm>
            <a:off x="3460565" y="5765975"/>
            <a:ext cx="33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理論實作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5698C2-33B5-6A72-E224-DF732AF32306}"/>
              </a:ext>
            </a:extLst>
          </p:cNvPr>
          <p:cNvSpPr/>
          <p:nvPr/>
        </p:nvSpPr>
        <p:spPr>
          <a:xfrm>
            <a:off x="2215240" y="3701258"/>
            <a:ext cx="844730" cy="68797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01</a:t>
            </a:r>
            <a:endParaRPr lang="zh-TW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E66AE2-4727-46CC-100B-98D79F7F7BEE}"/>
              </a:ext>
            </a:extLst>
          </p:cNvPr>
          <p:cNvSpPr/>
          <p:nvPr/>
        </p:nvSpPr>
        <p:spPr>
          <a:xfrm>
            <a:off x="2215242" y="4679526"/>
            <a:ext cx="844730" cy="68797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02</a:t>
            </a:r>
            <a:endParaRPr lang="zh-TW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627D708-F2B6-152E-E073-A2F15E9F2ED5}"/>
              </a:ext>
            </a:extLst>
          </p:cNvPr>
          <p:cNvSpPr txBox="1"/>
          <p:nvPr/>
        </p:nvSpPr>
        <p:spPr>
          <a:xfrm>
            <a:off x="3460565" y="3747877"/>
            <a:ext cx="33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機器學習概述</a:t>
            </a:r>
            <a:endParaRPr lang="en-US" altLang="zh-CN" sz="32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7C9AE7E-89AA-3F21-EE3B-3DE15BA32CC5}"/>
              </a:ext>
            </a:extLst>
          </p:cNvPr>
          <p:cNvSpPr txBox="1"/>
          <p:nvPr/>
        </p:nvSpPr>
        <p:spPr>
          <a:xfrm>
            <a:off x="3460565" y="4731126"/>
            <a:ext cx="33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原理概述</a:t>
            </a:r>
          </a:p>
        </p:txBody>
      </p:sp>
    </p:spTree>
    <p:extLst>
      <p:ext uri="{BB962C8B-B14F-4D97-AF65-F5344CB8AC3E}">
        <p14:creationId xmlns:p14="http://schemas.microsoft.com/office/powerpoint/2010/main" val="89262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692F89-2A24-4169-92BC-08A53F5A6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機器學習概述</a:t>
            </a:r>
            <a:endParaRPr lang="en-US" altLang="zh-CN" dirty="0"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F124016-B41A-4832-A72F-A406F79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3865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83462" y="634051"/>
            <a:ext cx="3462807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TW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en-US" altLang="zh-TW" sz="3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機器學習概述</a:t>
            </a:r>
            <a:endParaRPr lang="zh-CN" altLang="zh-CN" sz="36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421725" y="3428975"/>
            <a:ext cx="5616624" cy="2736329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883462" y="1557338"/>
            <a:ext cx="873125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6600">
                <a:solidFill>
                  <a:srgbClr val="009900"/>
                </a:solidFill>
                <a:ea typeface="微軟正黑體" panose="020B0604030504040204" pitchFamily="34" charset="-120"/>
              </a:rPr>
              <a:t>機器學習 </a:t>
            </a:r>
            <a:r>
              <a:rPr lang="en-US" altLang="zh-TW" sz="6600">
                <a:solidFill>
                  <a:srgbClr val="009900"/>
                </a:solidFill>
                <a:ea typeface="微軟正黑體" panose="020B0604030504040204" pitchFamily="34" charset="-120"/>
              </a:rPr>
              <a:t>+</a:t>
            </a:r>
            <a:r>
              <a:rPr lang="zh-TW" altLang="en-US" sz="6600">
                <a:solidFill>
                  <a:srgbClr val="009900"/>
                </a:solidFill>
                <a:ea typeface="微軟正黑體" panose="020B0604030504040204" pitchFamily="34" charset="-120"/>
              </a:rPr>
              <a:t> 統計理論</a:t>
            </a:r>
            <a:endParaRPr lang="en-US" altLang="zh-TW" sz="6600">
              <a:solidFill>
                <a:srgbClr val="0099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5190225" y="2924175"/>
            <a:ext cx="1944687" cy="1008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algn="ctr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TW" altLang="en-US">
              <a:ea typeface="微軟正黑體" panose="020B0604030504040204" pitchFamily="34" charset="-12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5406125" y="3209925"/>
            <a:ext cx="1685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2800">
                <a:solidFill>
                  <a:schemeClr val="bg1"/>
                </a:solidFill>
                <a:ea typeface="微軟正黑體" panose="020B0604030504040204" pitchFamily="34" charset="-120"/>
              </a:rPr>
              <a:t>已有數據</a:t>
            </a:r>
            <a:r>
              <a:rPr lang="en-US" altLang="zh-TW"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174725" y="4584700"/>
            <a:ext cx="3024187" cy="1008063"/>
          </a:xfrm>
          <a:prstGeom prst="roundRect">
            <a:avLst>
              <a:gd name="adj" fmla="val 16667"/>
            </a:avLst>
          </a:prstGeom>
          <a:solidFill>
            <a:srgbClr val="99CC00"/>
          </a:solidFill>
          <a:ln w="28575" algn="ctr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TW" altLang="en-US">
              <a:ea typeface="微軟正黑體" panose="020B0604030504040204" pitchFamily="34" charset="-12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390625" y="4870450"/>
            <a:ext cx="2698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zh-TW" altLang="en-US" sz="2800">
                <a:solidFill>
                  <a:schemeClr val="bg1"/>
                </a:solidFill>
                <a:ea typeface="微軟正黑體" panose="020B0604030504040204" pitchFamily="34" charset="-120"/>
              </a:rPr>
              <a:t>統計與機器學習</a:t>
            </a:r>
            <a:endParaRPr lang="en-US" altLang="zh-TW" sz="2800">
              <a:ea typeface="微軟正黑體" panose="020B0604030504040204" pitchFamily="34" charset="-120"/>
            </a:endParaRPr>
          </a:p>
        </p:txBody>
      </p:sp>
      <p:sp>
        <p:nvSpPr>
          <p:cNvPr id="14" name="AutoShape 17"/>
          <p:cNvSpPr>
            <a:spLocks noChangeArrowheads="1"/>
          </p:cNvSpPr>
          <p:nvPr/>
        </p:nvSpPr>
        <p:spPr bwMode="auto">
          <a:xfrm>
            <a:off x="1951725" y="4584700"/>
            <a:ext cx="1944687" cy="1008063"/>
          </a:xfrm>
          <a:prstGeom prst="roundRect">
            <a:avLst>
              <a:gd name="adj" fmla="val 16667"/>
            </a:avLst>
          </a:prstGeom>
          <a:solidFill>
            <a:srgbClr val="0099FF"/>
          </a:solidFill>
          <a:ln w="28575" algn="ctr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TW" altLang="en-US">
              <a:ea typeface="微軟正黑體" panose="020B0604030504040204" pitchFamily="34" charset="-120"/>
            </a:endParaRP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2172387" y="4870450"/>
            <a:ext cx="16208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zh-TW" altLang="en-US" sz="2800">
                <a:solidFill>
                  <a:schemeClr val="bg1"/>
                </a:solidFill>
                <a:ea typeface="微軟正黑體" panose="020B0604030504040204" pitchFamily="34" charset="-120"/>
              </a:rPr>
              <a:t>計算能力</a:t>
            </a:r>
            <a:endParaRPr kumimoji="0" lang="en-US" altLang="zh-TW" sz="280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76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344C84D-85C9-EB6F-613D-7A4431DC4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93" y="0"/>
            <a:ext cx="7859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37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83462" y="634051"/>
            <a:ext cx="3462807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TW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en-US" altLang="zh-TW" sz="3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機器學習概述</a:t>
            </a:r>
            <a:endParaRPr lang="zh-CN" altLang="zh-CN" sz="36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1645690" y="1632807"/>
            <a:ext cx="94329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3200" b="1" dirty="0">
                <a:solidFill>
                  <a:schemeClr val="folHlink"/>
                </a:solidFill>
                <a:ea typeface="微軟正黑體" panose="020B0604030504040204" pitchFamily="34" charset="-120"/>
              </a:rPr>
              <a:t>機器學習：主要側重於找出複雜數據的意義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035676" y="2260080"/>
            <a:ext cx="6770687" cy="4248150"/>
            <a:chOff x="1043" y="1298"/>
            <a:chExt cx="4265" cy="2676"/>
          </a:xfrm>
        </p:grpSpPr>
        <p:sp>
          <p:nvSpPr>
            <p:cNvPr id="18" name="AutoShape 11"/>
            <p:cNvSpPr>
              <a:spLocks noChangeArrowheads="1"/>
            </p:cNvSpPr>
            <p:nvPr/>
          </p:nvSpPr>
          <p:spPr bwMode="auto">
            <a:xfrm>
              <a:off x="2223" y="1752"/>
              <a:ext cx="2268" cy="1679"/>
            </a:xfrm>
            <a:prstGeom prst="triangle">
              <a:avLst>
                <a:gd name="adj" fmla="val 50000"/>
              </a:avLst>
            </a:prstGeom>
            <a:solidFill>
              <a:srgbClr val="C0C0C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grpSp>
          <p:nvGrpSpPr>
            <p:cNvPr id="19" name="Group 4"/>
            <p:cNvGrpSpPr>
              <a:grpSpLocks/>
            </p:cNvGrpSpPr>
            <p:nvPr/>
          </p:nvGrpSpPr>
          <p:grpSpPr bwMode="auto">
            <a:xfrm>
              <a:off x="2858" y="1298"/>
              <a:ext cx="953" cy="953"/>
              <a:chOff x="2903" y="1434"/>
              <a:chExt cx="953" cy="953"/>
            </a:xfrm>
          </p:grpSpPr>
          <p:sp>
            <p:nvSpPr>
              <p:cNvPr id="30" name="Oval 2"/>
              <p:cNvSpPr>
                <a:spLocks noChangeArrowheads="1"/>
              </p:cNvSpPr>
              <p:nvPr/>
            </p:nvSpPr>
            <p:spPr bwMode="auto">
              <a:xfrm>
                <a:off x="2903" y="1434"/>
                <a:ext cx="953" cy="953"/>
              </a:xfrm>
              <a:prstGeom prst="ellipse">
                <a:avLst/>
              </a:prstGeom>
              <a:solidFill>
                <a:srgbClr val="FF9900">
                  <a:alpha val="7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Oval 3"/>
              <p:cNvSpPr>
                <a:spLocks noChangeArrowheads="1"/>
              </p:cNvSpPr>
              <p:nvPr/>
            </p:nvSpPr>
            <p:spPr bwMode="auto">
              <a:xfrm>
                <a:off x="3084" y="1434"/>
                <a:ext cx="590" cy="408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77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TW" altLang="en-US">
                  <a:latin typeface="Arial" charset="0"/>
                  <a:ea typeface="微軟正黑體" pitchFamily="34" charset="-120"/>
                </a:endParaRPr>
              </a:p>
            </p:txBody>
          </p:sp>
        </p:grpSp>
        <p:grpSp>
          <p:nvGrpSpPr>
            <p:cNvPr id="20" name="Group 5"/>
            <p:cNvGrpSpPr>
              <a:grpSpLocks/>
            </p:cNvGrpSpPr>
            <p:nvPr/>
          </p:nvGrpSpPr>
          <p:grpSpPr bwMode="auto">
            <a:xfrm>
              <a:off x="1951" y="2704"/>
              <a:ext cx="953" cy="953"/>
              <a:chOff x="2903" y="1434"/>
              <a:chExt cx="953" cy="953"/>
            </a:xfrm>
          </p:grpSpPr>
          <p:sp>
            <p:nvSpPr>
              <p:cNvPr id="28" name="Oval 6"/>
              <p:cNvSpPr>
                <a:spLocks noChangeArrowheads="1"/>
              </p:cNvSpPr>
              <p:nvPr/>
            </p:nvSpPr>
            <p:spPr bwMode="auto">
              <a:xfrm>
                <a:off x="2903" y="1434"/>
                <a:ext cx="953" cy="953"/>
              </a:xfrm>
              <a:prstGeom prst="ellipse">
                <a:avLst/>
              </a:prstGeom>
              <a:solidFill>
                <a:srgbClr val="99CC00">
                  <a:alpha val="7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Oval 7"/>
              <p:cNvSpPr>
                <a:spLocks noChangeArrowheads="1"/>
              </p:cNvSpPr>
              <p:nvPr/>
            </p:nvSpPr>
            <p:spPr bwMode="auto">
              <a:xfrm>
                <a:off x="3084" y="1434"/>
                <a:ext cx="590" cy="408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77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TW" altLang="en-US">
                  <a:latin typeface="Arial" charset="0"/>
                  <a:ea typeface="微軟正黑體" pitchFamily="34" charset="-120"/>
                </a:endParaRPr>
              </a:p>
            </p:txBody>
          </p:sp>
        </p:grpSp>
        <p:grpSp>
          <p:nvGrpSpPr>
            <p:cNvPr id="21" name="Group 8"/>
            <p:cNvGrpSpPr>
              <a:grpSpLocks/>
            </p:cNvGrpSpPr>
            <p:nvPr/>
          </p:nvGrpSpPr>
          <p:grpSpPr bwMode="auto">
            <a:xfrm>
              <a:off x="3901" y="2750"/>
              <a:ext cx="953" cy="953"/>
              <a:chOff x="2903" y="1434"/>
              <a:chExt cx="953" cy="953"/>
            </a:xfrm>
          </p:grpSpPr>
          <p:sp>
            <p:nvSpPr>
              <p:cNvPr id="26" name="Oval 9"/>
              <p:cNvSpPr>
                <a:spLocks noChangeArrowheads="1"/>
              </p:cNvSpPr>
              <p:nvPr/>
            </p:nvSpPr>
            <p:spPr bwMode="auto">
              <a:xfrm>
                <a:off x="2903" y="1434"/>
                <a:ext cx="953" cy="953"/>
              </a:xfrm>
              <a:prstGeom prst="ellipse">
                <a:avLst/>
              </a:prstGeom>
              <a:solidFill>
                <a:srgbClr val="0099FF">
                  <a:alpha val="7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Oval 10"/>
              <p:cNvSpPr>
                <a:spLocks noChangeArrowheads="1"/>
              </p:cNvSpPr>
              <p:nvPr/>
            </p:nvSpPr>
            <p:spPr bwMode="auto">
              <a:xfrm>
                <a:off x="3084" y="1434"/>
                <a:ext cx="590" cy="408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77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TW" altLang="en-US">
                  <a:latin typeface="Arial" charset="0"/>
                  <a:ea typeface="微軟正黑體" pitchFamily="34" charset="-120"/>
                </a:endParaRPr>
              </a:p>
            </p:txBody>
          </p:sp>
        </p:grp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2361" y="1658"/>
              <a:ext cx="2169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TW" altLang="en-US" sz="2000">
                  <a:ea typeface="微軟正黑體" panose="020B0604030504040204" pitchFamily="34" charset="-120"/>
                </a:rPr>
                <a:t>從大量樣本資料自動學習，用來預測其他未知的資料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1043" y="2965"/>
              <a:ext cx="2314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TW" altLang="en-US" sz="2400">
                  <a:ea typeface="微軟正黑體" panose="020B0604030504040204" pitchFamily="34" charset="-120"/>
                </a:rPr>
                <a:t>使用數學理論、演算法來提升模型預測能力</a:t>
              </a:r>
              <a:endParaRPr lang="zh-TW" altLang="en-US" sz="2800">
                <a:ea typeface="微軟正黑體" panose="020B0604030504040204" pitchFamily="34" charset="-120"/>
              </a:endParaRP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3629" y="2943"/>
              <a:ext cx="1679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TW" altLang="en-US" sz="2400">
                  <a:ea typeface="微軟正黑體" panose="020B0604030504040204" pitchFamily="34" charset="-120"/>
                </a:rPr>
                <a:t>廣泛的領域應用：電腦識別、手寫辨識等等</a:t>
              </a: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2268" y="3793"/>
              <a:ext cx="2268" cy="181"/>
            </a:xfrm>
            <a:prstGeom prst="ellipse">
              <a:avLst/>
            </a:prstGeom>
            <a:gradFill rotWithShape="1">
              <a:gsLst>
                <a:gs pos="0">
                  <a:schemeClr val="bg2">
                    <a:alpha val="48000"/>
                  </a:schemeClr>
                </a:gs>
                <a:gs pos="100000">
                  <a:schemeClr val="bg2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29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83462" y="634051"/>
            <a:ext cx="3462807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TW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en-US" altLang="zh-TW" sz="3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機器學習概述</a:t>
            </a:r>
            <a:endParaRPr lang="zh-CN" altLang="zh-CN" sz="36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Group 40"/>
          <p:cNvGrpSpPr>
            <a:grpSpLocks/>
          </p:cNvGrpSpPr>
          <p:nvPr/>
        </p:nvGrpSpPr>
        <p:grpSpPr bwMode="auto">
          <a:xfrm>
            <a:off x="3356292" y="1881101"/>
            <a:ext cx="2325687" cy="668338"/>
            <a:chOff x="2610" y="1533"/>
            <a:chExt cx="1679" cy="363"/>
          </a:xfrm>
        </p:grpSpPr>
        <p:sp>
          <p:nvSpPr>
            <p:cNvPr id="34" name="AutoShape 30"/>
            <p:cNvSpPr>
              <a:spLocks noChangeArrowheads="1"/>
            </p:cNvSpPr>
            <p:nvPr/>
          </p:nvSpPr>
          <p:spPr bwMode="auto">
            <a:xfrm>
              <a:off x="2610" y="1533"/>
              <a:ext cx="1679" cy="363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28575" algn="ctr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735" y="1595"/>
              <a:ext cx="1429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2800">
                  <a:solidFill>
                    <a:schemeClr val="bg1"/>
                  </a:solidFill>
                  <a:ea typeface="微軟正黑體" panose="020B0604030504040204" pitchFamily="34" charset="-120"/>
                </a:rPr>
                <a:t>監督式學習</a:t>
              </a:r>
            </a:p>
          </p:txBody>
        </p:sp>
      </p:grpSp>
      <p:grpSp>
        <p:nvGrpSpPr>
          <p:cNvPr id="36" name="Group 41"/>
          <p:cNvGrpSpPr>
            <a:grpSpLocks/>
          </p:cNvGrpSpPr>
          <p:nvPr/>
        </p:nvGrpSpPr>
        <p:grpSpPr bwMode="auto">
          <a:xfrm>
            <a:off x="6642417" y="1789026"/>
            <a:ext cx="2665412" cy="768350"/>
            <a:chOff x="1951" y="2161"/>
            <a:chExt cx="1679" cy="371"/>
          </a:xfrm>
        </p:grpSpPr>
        <p:sp>
          <p:nvSpPr>
            <p:cNvPr id="37" name="AutoShape 33"/>
            <p:cNvSpPr>
              <a:spLocks noChangeArrowheads="1"/>
            </p:cNvSpPr>
            <p:nvPr/>
          </p:nvSpPr>
          <p:spPr bwMode="auto">
            <a:xfrm>
              <a:off x="1951" y="2161"/>
              <a:ext cx="1679" cy="363"/>
            </a:xfrm>
            <a:prstGeom prst="roundRect">
              <a:avLst>
                <a:gd name="adj" fmla="val 16667"/>
              </a:avLst>
            </a:prstGeom>
            <a:solidFill>
              <a:srgbClr val="99CC00"/>
            </a:solidFill>
            <a:ln w="28575" algn="ctr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2088" y="2202"/>
              <a:ext cx="147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2800">
                  <a:solidFill>
                    <a:schemeClr val="bg1"/>
                  </a:solidFill>
                  <a:ea typeface="微軟正黑體" panose="020B0604030504040204" pitchFamily="34" charset="-120"/>
                </a:rPr>
                <a:t>無監督式學習</a:t>
              </a:r>
            </a:p>
          </p:txBody>
        </p:sp>
      </p:grp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2033904" y="2970126"/>
            <a:ext cx="3979863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TW" altLang="en-US" sz="3200">
                <a:ea typeface="微軟正黑體" panose="020B0604030504040204" pitchFamily="34" charset="-120"/>
              </a:rPr>
              <a:t>由訓練資料中學到或建立一個模式，並依此模式推測新的實例</a:t>
            </a:r>
            <a:endParaRPr kumimoji="0" lang="en-US" altLang="zh-TW" sz="3200">
              <a:ea typeface="微軟正黑體" panose="020B0604030504040204" pitchFamily="34" charset="-120"/>
            </a:endParaRPr>
          </a:p>
          <a:p>
            <a:pPr eaLnBrk="1" hangingPunct="1">
              <a:spcBef>
                <a:spcPct val="50000"/>
              </a:spcBef>
            </a:pPr>
            <a:r>
              <a:rPr kumimoji="0" lang="zh-TW" altLang="en-US" sz="3200">
                <a:ea typeface="微軟正黑體" panose="020B0604030504040204" pitchFamily="34" charset="-120"/>
              </a:rPr>
              <a:t>如：迴歸分析、最近相鄰分類</a:t>
            </a:r>
            <a:r>
              <a:rPr kumimoji="0" lang="en-US" altLang="zh-TW" sz="3200">
                <a:ea typeface="微軟正黑體" panose="020B0604030504040204" pitchFamily="34" charset="-120"/>
              </a:rPr>
              <a:t>(KNN)</a:t>
            </a:r>
            <a:r>
              <a:rPr kumimoji="0" lang="zh-TW" altLang="en-US" sz="3200">
                <a:ea typeface="微軟正黑體" panose="020B0604030504040204" pitchFamily="34" charset="-120"/>
              </a:rPr>
              <a:t>、決策樹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6642417" y="2965364"/>
            <a:ext cx="3979862" cy="255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TW" altLang="en-US" sz="3200">
                <a:solidFill>
                  <a:srgbClr val="FF0000"/>
                </a:solidFill>
                <a:ea typeface="微軟正黑體" panose="020B0604030504040204" pitchFamily="34" charset="-120"/>
              </a:rPr>
              <a:t>無</a:t>
            </a:r>
            <a:r>
              <a:rPr kumimoji="0" lang="zh-TW" altLang="en-US" sz="3200">
                <a:ea typeface="微軟正黑體" panose="020B0604030504040204" pitchFamily="34" charset="-120"/>
              </a:rPr>
              <a:t>標準的結果標籤或答案，不是依據過去蒐集的資料範例推論現有資料。如：關聯規則、</a:t>
            </a:r>
            <a:r>
              <a:rPr kumimoji="0" lang="en-US" altLang="zh-TW" sz="3200">
                <a:ea typeface="微軟正黑體" panose="020B0604030504040204" pitchFamily="34" charset="-120"/>
              </a:rPr>
              <a:t>Kmean</a:t>
            </a:r>
            <a:r>
              <a:rPr kumimoji="0" lang="zh-TW" altLang="en-US" sz="3200">
                <a:ea typeface="微軟正黑體" panose="020B0604030504040204" pitchFamily="34" charset="-120"/>
              </a:rPr>
              <a:t>分群</a:t>
            </a:r>
            <a:endParaRPr kumimoji="0" lang="zh-TW" altLang="en-US" sz="320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58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83462" y="634051"/>
            <a:ext cx="3462807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TW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en-US" altLang="zh-TW" sz="3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機器學習概述</a:t>
            </a:r>
            <a:endParaRPr lang="zh-CN" altLang="zh-CN" sz="36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1220354" y="1473287"/>
            <a:ext cx="37576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chemeClr val="folHlink"/>
                </a:solidFill>
                <a:ea typeface="微軟正黑體" panose="020B0604030504040204" pitchFamily="34" charset="-120"/>
              </a:rPr>
              <a:t>機器學習─基本流程</a:t>
            </a:r>
            <a:endParaRPr lang="zh-TW" altLang="en-US" sz="3200" dirty="0">
              <a:ea typeface="微軟正黑體" panose="020B0604030504040204" pitchFamily="34" charset="-120"/>
            </a:endParaRPr>
          </a:p>
        </p:txBody>
      </p: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1255279" y="2316249"/>
            <a:ext cx="4319588" cy="720725"/>
            <a:chOff x="1225" y="1389"/>
            <a:chExt cx="1451" cy="454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14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15" name="Text Box 23"/>
            <p:cNvSpPr txBox="1">
              <a:spLocks noChangeArrowheads="1"/>
            </p:cNvSpPr>
            <p:nvPr/>
          </p:nvSpPr>
          <p:spPr bwMode="auto">
            <a:xfrm>
              <a:off x="1315" y="1525"/>
              <a:ext cx="13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TW" altLang="en-US" sz="2000">
                  <a:ea typeface="微軟正黑體" panose="020B0604030504040204" pitchFamily="34" charset="-120"/>
                </a:rPr>
                <a:t>數據收集與數據清理</a:t>
              </a:r>
            </a:p>
          </p:txBody>
        </p:sp>
      </p:grpSp>
      <p:grpSp>
        <p:nvGrpSpPr>
          <p:cNvPr id="16" name="Group 24"/>
          <p:cNvGrpSpPr>
            <a:grpSpLocks/>
          </p:cNvGrpSpPr>
          <p:nvPr/>
        </p:nvGrpSpPr>
        <p:grpSpPr bwMode="auto">
          <a:xfrm>
            <a:off x="1220354" y="3198899"/>
            <a:ext cx="4389438" cy="720725"/>
            <a:chOff x="1225" y="1389"/>
            <a:chExt cx="1361" cy="454"/>
          </a:xfrm>
        </p:grpSpPr>
        <p:sp>
          <p:nvSpPr>
            <p:cNvPr id="17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18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1225" y="1496"/>
              <a:ext cx="13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TW" altLang="en-US" sz="2000">
                  <a:ea typeface="微軟正黑體" panose="020B0604030504040204" pitchFamily="34" charset="-120"/>
                </a:rPr>
                <a:t>探索數據或資料視覺化分析</a:t>
              </a:r>
            </a:p>
          </p:txBody>
        </p:sp>
      </p:grpSp>
      <p:sp>
        <p:nvSpPr>
          <p:cNvPr id="20" name="向右箭號 19"/>
          <p:cNvSpPr/>
          <p:nvPr/>
        </p:nvSpPr>
        <p:spPr bwMode="auto">
          <a:xfrm>
            <a:off x="5178959" y="2817724"/>
            <a:ext cx="792088" cy="36004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21" name="Group 24"/>
          <p:cNvGrpSpPr>
            <a:grpSpLocks/>
          </p:cNvGrpSpPr>
          <p:nvPr/>
        </p:nvGrpSpPr>
        <p:grpSpPr bwMode="auto">
          <a:xfrm>
            <a:off x="6022542" y="2065424"/>
            <a:ext cx="1871662" cy="720725"/>
            <a:chOff x="1225" y="1389"/>
            <a:chExt cx="1361" cy="454"/>
          </a:xfrm>
        </p:grpSpPr>
        <p:sp>
          <p:nvSpPr>
            <p:cNvPr id="22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23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1225" y="1496"/>
              <a:ext cx="13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TW" altLang="en-US" sz="2000">
                  <a:solidFill>
                    <a:schemeClr val="bg1"/>
                  </a:solidFill>
                  <a:ea typeface="微軟正黑體" panose="020B0604030504040204" pitchFamily="34" charset="-120"/>
                </a:rPr>
                <a:t>訓練集</a:t>
              </a:r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8916554" y="2633749"/>
            <a:ext cx="2608263" cy="1323975"/>
            <a:chOff x="1218" y="1316"/>
            <a:chExt cx="1361" cy="834"/>
          </a:xfrm>
        </p:grpSpPr>
        <p:sp>
          <p:nvSpPr>
            <p:cNvPr id="26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66B0B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27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2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1218" y="1316"/>
              <a:ext cx="1361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TW" altLang="en-US" sz="2000">
                  <a:ea typeface="微軟正黑體" panose="020B0604030504040204" pitchFamily="34" charset="-120"/>
                </a:rPr>
                <a:t>利用機器學習演算法</a:t>
              </a:r>
              <a:endParaRPr lang="en-US" altLang="zh-TW" sz="2000">
                <a:ea typeface="微軟正黑體" panose="020B0604030504040204" pitchFamily="34" charset="-120"/>
              </a:endParaRPr>
            </a:p>
            <a:p>
              <a:pPr algn="ctr" eaLnBrk="1" hangingPunct="1">
                <a:spcBef>
                  <a:spcPct val="50000"/>
                </a:spcBef>
              </a:pPr>
              <a:r>
                <a:rPr lang="zh-TW" altLang="en-US" sz="2000">
                  <a:ea typeface="微軟正黑體" panose="020B0604030504040204" pitchFamily="34" charset="-120"/>
                </a:rPr>
                <a:t>進行數據訓練模型</a:t>
              </a:r>
              <a:endParaRPr lang="en-US" altLang="zh-TW" sz="2000">
                <a:ea typeface="微軟正黑體" panose="020B0604030504040204" pitchFamily="34" charset="-120"/>
              </a:endParaRPr>
            </a:p>
            <a:p>
              <a:pPr algn="ctr" eaLnBrk="1" hangingPunct="1">
                <a:spcBef>
                  <a:spcPct val="50000"/>
                </a:spcBef>
              </a:pPr>
              <a:endParaRPr lang="zh-TW" altLang="en-US" sz="2000">
                <a:ea typeface="微軟正黑體" panose="020B0604030504040204" pitchFamily="34" charset="-120"/>
              </a:endParaRPr>
            </a:p>
          </p:txBody>
        </p:sp>
      </p:grpSp>
      <p:sp>
        <p:nvSpPr>
          <p:cNvPr id="29" name="向右箭號 28"/>
          <p:cNvSpPr/>
          <p:nvPr/>
        </p:nvSpPr>
        <p:spPr bwMode="auto">
          <a:xfrm>
            <a:off x="7890246" y="2966243"/>
            <a:ext cx="792088" cy="36004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0" name="向右箭號 29"/>
          <p:cNvSpPr/>
          <p:nvPr/>
        </p:nvSpPr>
        <p:spPr bwMode="auto">
          <a:xfrm rot="8497058">
            <a:off x="7793028" y="3837626"/>
            <a:ext cx="1536414" cy="568757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31" name="Group 24"/>
          <p:cNvGrpSpPr>
            <a:grpSpLocks/>
          </p:cNvGrpSpPr>
          <p:nvPr/>
        </p:nvGrpSpPr>
        <p:grpSpPr bwMode="auto">
          <a:xfrm>
            <a:off x="5678054" y="4819737"/>
            <a:ext cx="2497138" cy="763587"/>
            <a:chOff x="1192" y="1389"/>
            <a:chExt cx="1303" cy="481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1192" y="1416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C980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41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42" name="Text Box 23"/>
            <p:cNvSpPr txBox="1">
              <a:spLocks noChangeArrowheads="1"/>
            </p:cNvSpPr>
            <p:nvPr/>
          </p:nvSpPr>
          <p:spPr bwMode="auto">
            <a:xfrm>
              <a:off x="1229" y="1463"/>
              <a:ext cx="125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 sz="3200">
                  <a:ea typeface="微軟正黑體" panose="020B0604030504040204" pitchFamily="34" charset="-120"/>
                </a:rPr>
                <a:t>h</a:t>
              </a:r>
              <a:endParaRPr lang="zh-TW" altLang="en-US" sz="3200">
                <a:ea typeface="微軟正黑體" panose="020B0604030504040204" pitchFamily="34" charset="-120"/>
              </a:endParaRPr>
            </a:p>
          </p:txBody>
        </p:sp>
      </p:grpSp>
      <p:sp>
        <p:nvSpPr>
          <p:cNvPr id="43" name="Text Box 23"/>
          <p:cNvSpPr txBox="1">
            <a:spLocks noChangeArrowheads="1"/>
          </p:cNvSpPr>
          <p:nvPr/>
        </p:nvSpPr>
        <p:spPr bwMode="auto">
          <a:xfrm>
            <a:off x="5649479" y="5591262"/>
            <a:ext cx="260826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1600">
                <a:ea typeface="微軟正黑體" panose="020B0604030504040204" pitchFamily="34" charset="-120"/>
              </a:rPr>
              <a:t>建立模型</a:t>
            </a:r>
            <a:endParaRPr lang="en-US" altLang="zh-TW" sz="1600">
              <a:ea typeface="微軟正黑體" panose="020B0604030504040204" pitchFamily="34" charset="-12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TW" altLang="en-US" sz="1600">
                <a:ea typeface="微軟正黑體" panose="020B0604030504040204" pitchFamily="34" charset="-120"/>
              </a:rPr>
              <a:t>與評估模型性能</a:t>
            </a:r>
          </a:p>
        </p:txBody>
      </p:sp>
      <p:grpSp>
        <p:nvGrpSpPr>
          <p:cNvPr id="44" name="Group 24"/>
          <p:cNvGrpSpPr>
            <a:grpSpLocks/>
          </p:cNvGrpSpPr>
          <p:nvPr/>
        </p:nvGrpSpPr>
        <p:grpSpPr bwMode="auto">
          <a:xfrm>
            <a:off x="2069667" y="4819737"/>
            <a:ext cx="2608262" cy="720725"/>
            <a:chOff x="1225" y="1389"/>
            <a:chExt cx="1361" cy="454"/>
          </a:xfrm>
        </p:grpSpPr>
        <p:sp>
          <p:nvSpPr>
            <p:cNvPr id="45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BA66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46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1225" y="1496"/>
              <a:ext cx="13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TW" altLang="en-US" sz="2000">
                  <a:solidFill>
                    <a:schemeClr val="bg1"/>
                  </a:solidFill>
                  <a:ea typeface="微軟正黑體" panose="020B0604030504040204" pitchFamily="34" charset="-120"/>
                </a:rPr>
                <a:t>測試集 </a:t>
              </a:r>
              <a:r>
                <a:rPr lang="en-US" altLang="zh-TW" sz="2000">
                  <a:solidFill>
                    <a:schemeClr val="bg1"/>
                  </a:solidFill>
                  <a:ea typeface="微軟正黑體" panose="020B0604030504040204" pitchFamily="34" charset="-120"/>
                </a:rPr>
                <a:t>X</a:t>
              </a:r>
              <a:endParaRPr lang="zh-TW" altLang="en-US" sz="2000">
                <a:solidFill>
                  <a:schemeClr val="bg1"/>
                </a:solidFill>
                <a:ea typeface="微軟正黑體" panose="020B0604030504040204" pitchFamily="34" charset="-120"/>
              </a:endParaRPr>
            </a:p>
          </p:txBody>
        </p:sp>
      </p:grpSp>
      <p:sp>
        <p:nvSpPr>
          <p:cNvPr id="48" name="向右箭號 47"/>
          <p:cNvSpPr/>
          <p:nvPr/>
        </p:nvSpPr>
        <p:spPr bwMode="auto">
          <a:xfrm>
            <a:off x="4640015" y="5043140"/>
            <a:ext cx="792088" cy="36004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9" name="向右箭號 48"/>
          <p:cNvSpPr/>
          <p:nvPr/>
        </p:nvSpPr>
        <p:spPr bwMode="auto">
          <a:xfrm>
            <a:off x="8292293" y="4952122"/>
            <a:ext cx="792088" cy="36004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50" name="Group 24"/>
          <p:cNvGrpSpPr>
            <a:grpSpLocks/>
          </p:cNvGrpSpPr>
          <p:nvPr/>
        </p:nvGrpSpPr>
        <p:grpSpPr bwMode="auto">
          <a:xfrm>
            <a:off x="9207067" y="4748299"/>
            <a:ext cx="2608262" cy="720725"/>
            <a:chOff x="1225" y="1389"/>
            <a:chExt cx="1361" cy="454"/>
          </a:xfrm>
        </p:grpSpPr>
        <p:sp>
          <p:nvSpPr>
            <p:cNvPr id="51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52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53" name="Text Box 23"/>
            <p:cNvSpPr txBox="1">
              <a:spLocks noChangeArrowheads="1"/>
            </p:cNvSpPr>
            <p:nvPr/>
          </p:nvSpPr>
          <p:spPr bwMode="auto">
            <a:xfrm>
              <a:off x="1225" y="1496"/>
              <a:ext cx="13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TW" altLang="en-US" sz="2000">
                  <a:solidFill>
                    <a:schemeClr val="bg1"/>
                  </a:solidFill>
                  <a:ea typeface="微軟正黑體" panose="020B0604030504040204" pitchFamily="34" charset="-120"/>
                </a:rPr>
                <a:t>模型預測</a:t>
              </a:r>
              <a:r>
                <a:rPr lang="en-US" altLang="zh-TW" sz="2000">
                  <a:solidFill>
                    <a:schemeClr val="bg1"/>
                  </a:solidFill>
                  <a:ea typeface="微軟正黑體" panose="020B0604030504040204" pitchFamily="34" charset="-120"/>
                </a:rPr>
                <a:t>y</a:t>
              </a:r>
              <a:endParaRPr lang="zh-TW" altLang="en-US" sz="2000">
                <a:solidFill>
                  <a:schemeClr val="bg1"/>
                </a:solidFill>
                <a:ea typeface="微軟正黑體" panose="020B0604030504040204" pitchFamily="34" charset="-120"/>
              </a:endParaRPr>
            </a:p>
          </p:txBody>
        </p:sp>
      </p:grp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1982354" y="5591262"/>
            <a:ext cx="260826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000">
                <a:ea typeface="微軟正黑體" panose="020B0604030504040204" pitchFamily="34" charset="-120"/>
              </a:rPr>
              <a:t>例如：房子每坪面積大小</a:t>
            </a:r>
          </a:p>
        </p:txBody>
      </p:sp>
      <p:grpSp>
        <p:nvGrpSpPr>
          <p:cNvPr id="55" name="Group 24"/>
          <p:cNvGrpSpPr>
            <a:grpSpLocks/>
          </p:cNvGrpSpPr>
          <p:nvPr/>
        </p:nvGrpSpPr>
        <p:grpSpPr bwMode="auto">
          <a:xfrm>
            <a:off x="5971742" y="3030624"/>
            <a:ext cx="1871662" cy="720725"/>
            <a:chOff x="1225" y="1389"/>
            <a:chExt cx="1361" cy="454"/>
          </a:xfrm>
        </p:grpSpPr>
        <p:sp>
          <p:nvSpPr>
            <p:cNvPr id="56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57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58" name="Text Box 23"/>
            <p:cNvSpPr txBox="1">
              <a:spLocks noChangeArrowheads="1"/>
            </p:cNvSpPr>
            <p:nvPr/>
          </p:nvSpPr>
          <p:spPr bwMode="auto">
            <a:xfrm>
              <a:off x="1225" y="1496"/>
              <a:ext cx="13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TW" altLang="en-US" sz="2000">
                  <a:solidFill>
                    <a:schemeClr val="bg1"/>
                  </a:solidFill>
                  <a:ea typeface="微軟正黑體" panose="020B0604030504040204" pitchFamily="34" charset="-120"/>
                </a:rPr>
                <a:t>測試集</a:t>
              </a:r>
            </a:p>
          </p:txBody>
        </p:sp>
      </p:grpSp>
      <p:sp>
        <p:nvSpPr>
          <p:cNvPr id="59" name="Text Box 23"/>
          <p:cNvSpPr txBox="1">
            <a:spLocks noChangeArrowheads="1"/>
          </p:cNvSpPr>
          <p:nvPr/>
        </p:nvSpPr>
        <p:spPr bwMode="auto">
          <a:xfrm>
            <a:off x="9084829" y="5615074"/>
            <a:ext cx="26082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000">
                <a:ea typeface="微軟正黑體" panose="020B0604030504040204" pitchFamily="34" charset="-120"/>
              </a:rPr>
              <a:t>例如：房價</a:t>
            </a:r>
          </a:p>
        </p:txBody>
      </p:sp>
      <p:sp>
        <p:nvSpPr>
          <p:cNvPr id="60" name="向右箭號 59"/>
          <p:cNvSpPr/>
          <p:nvPr/>
        </p:nvSpPr>
        <p:spPr bwMode="auto">
          <a:xfrm>
            <a:off x="8489366" y="6119491"/>
            <a:ext cx="792088" cy="36004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61" name="Group 24"/>
          <p:cNvGrpSpPr>
            <a:grpSpLocks/>
          </p:cNvGrpSpPr>
          <p:nvPr/>
        </p:nvGrpSpPr>
        <p:grpSpPr bwMode="auto">
          <a:xfrm>
            <a:off x="9281679" y="5950037"/>
            <a:ext cx="2600325" cy="657225"/>
            <a:chOff x="1225" y="1389"/>
            <a:chExt cx="1361" cy="454"/>
          </a:xfrm>
        </p:grpSpPr>
        <p:sp>
          <p:nvSpPr>
            <p:cNvPr id="62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63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64" name="Text Box 23"/>
            <p:cNvSpPr txBox="1">
              <a:spLocks noChangeArrowheads="1"/>
            </p:cNvSpPr>
            <p:nvPr/>
          </p:nvSpPr>
          <p:spPr bwMode="auto">
            <a:xfrm>
              <a:off x="1225" y="1496"/>
              <a:ext cx="13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TW" altLang="en-US" sz="2000">
                  <a:solidFill>
                    <a:schemeClr val="bg1"/>
                  </a:solidFill>
                  <a:ea typeface="微軟正黑體" panose="020B0604030504040204" pitchFamily="34" charset="-120"/>
                </a:rPr>
                <a:t>提高模型的性能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93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4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83462" y="634051"/>
            <a:ext cx="3462807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TW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en-US" altLang="zh-TW" sz="3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機器學習概述</a:t>
            </a:r>
            <a:endParaRPr lang="zh-CN" altLang="zh-CN" sz="36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5" name="Picture 45" descr="C:\Users\econ\Desktop\74h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65" y="1363508"/>
            <a:ext cx="10498281" cy="53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410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692F89-2A24-4169-92BC-08A53F5A6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</a:rPr>
              <a:t>原理概述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F124016-B41A-4832-A72F-A406F79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44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45690" y="673042"/>
            <a:ext cx="574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1967634" y="2008678"/>
            <a:ext cx="9215438" cy="31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TW" sz="2000" dirty="0">
                <a:ea typeface="微軟正黑體" panose="020B0604030504040204" pitchFamily="34" charset="-120"/>
              </a:rPr>
              <a:t>KNN</a:t>
            </a:r>
            <a:r>
              <a:rPr kumimoji="0" lang="zh-TW" altLang="en-US" sz="2000" dirty="0">
                <a:ea typeface="微軟正黑體" panose="020B0604030504040204" pitchFamily="34" charset="-120"/>
              </a:rPr>
              <a:t>原理：</a:t>
            </a:r>
            <a:endParaRPr kumimoji="0" lang="en-US" altLang="zh-TW" sz="2000" dirty="0">
              <a:ea typeface="微軟正黑體" panose="020B0604030504040204" pitchFamily="34" charset="-120"/>
            </a:endParaRPr>
          </a:p>
          <a:p>
            <a:pPr eaLnBrk="1" hangingPunct="1">
              <a:spcBef>
                <a:spcPct val="50000"/>
              </a:spcBef>
            </a:pPr>
            <a:r>
              <a:rPr kumimoji="0" lang="zh-TW" altLang="en-US" sz="2000" dirty="0">
                <a:ea typeface="微軟正黑體" panose="020B0604030504040204" pitchFamily="34" charset="-120"/>
              </a:rPr>
              <a:t>使用</a:t>
            </a:r>
            <a:r>
              <a:rPr kumimoji="0" lang="en-US" altLang="zh-TW" sz="2000" dirty="0">
                <a:ea typeface="微軟正黑體" panose="020B0604030504040204" pitchFamily="34" charset="-120"/>
              </a:rPr>
              <a:t>KNN</a:t>
            </a:r>
            <a:r>
              <a:rPr kumimoji="0" lang="zh-TW" altLang="en-US" sz="2000" dirty="0">
                <a:ea typeface="微軟正黑體" panose="020B0604030504040204" pitchFamily="34" charset="-120"/>
              </a:rPr>
              <a:t>把未標記的案例歸類為與</a:t>
            </a:r>
            <a:r>
              <a:rPr kumimoji="0" lang="zh-TW" altLang="en-US" sz="2000" dirty="0">
                <a:solidFill>
                  <a:srgbClr val="FF0000"/>
                </a:solidFill>
                <a:ea typeface="微軟正黑體" panose="020B0604030504040204" pitchFamily="34" charset="-120"/>
              </a:rPr>
              <a:t>它們最相似的帶有標記的案例所在的類別</a:t>
            </a:r>
            <a:endParaRPr kumimoji="0" lang="en-US" altLang="zh-TW" sz="2000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eaLnBrk="1" hangingPunct="1">
              <a:spcBef>
                <a:spcPct val="50000"/>
              </a:spcBef>
            </a:pPr>
            <a:r>
              <a:rPr kumimoji="0" lang="en-US" altLang="zh-TW" sz="2000" dirty="0">
                <a:ea typeface="微軟正黑體" panose="020B0604030504040204" pitchFamily="34" charset="-120"/>
              </a:rPr>
              <a:t>KNN</a:t>
            </a:r>
            <a:r>
              <a:rPr kumimoji="0" lang="zh-TW" altLang="en-US" sz="2000" dirty="0">
                <a:ea typeface="微軟正黑體" panose="020B0604030504040204" pitchFamily="34" charset="-120"/>
              </a:rPr>
              <a:t>應用：</a:t>
            </a:r>
            <a:endParaRPr kumimoji="0" lang="en-US" altLang="zh-TW" sz="2000" dirty="0">
              <a:ea typeface="微軟正黑體" panose="020B0604030504040204" pitchFamily="34" charset="-120"/>
            </a:endParaRPr>
          </a:p>
          <a:p>
            <a:pPr eaLnBrk="1" hangingPunct="1">
              <a:spcBef>
                <a:spcPct val="50000"/>
              </a:spcBef>
            </a:pPr>
            <a:r>
              <a:rPr kumimoji="0" lang="en-US" altLang="zh-TW" sz="2000" dirty="0">
                <a:ea typeface="微軟正黑體" panose="020B0604030504040204" pitchFamily="34" charset="-120"/>
              </a:rPr>
              <a:t>1.</a:t>
            </a:r>
            <a:r>
              <a:rPr kumimoji="0" lang="zh-TW" altLang="en-US" sz="2000" dirty="0">
                <a:ea typeface="微軟正黑體" panose="020B0604030504040204" pitchFamily="34" charset="-120"/>
              </a:rPr>
              <a:t>電腦視覺應用，光學字符或是面部辨識</a:t>
            </a:r>
            <a:endParaRPr kumimoji="0" lang="en-US" altLang="zh-TW" sz="2000" dirty="0">
              <a:ea typeface="微軟正黑體" panose="020B0604030504040204" pitchFamily="34" charset="-120"/>
            </a:endParaRPr>
          </a:p>
          <a:p>
            <a:pPr eaLnBrk="1" hangingPunct="1">
              <a:spcBef>
                <a:spcPct val="50000"/>
              </a:spcBef>
            </a:pPr>
            <a:r>
              <a:rPr kumimoji="0" lang="en-US" altLang="zh-TW" sz="2000" dirty="0">
                <a:ea typeface="微軟正黑體" panose="020B0604030504040204" pitchFamily="34" charset="-120"/>
              </a:rPr>
              <a:t>2.</a:t>
            </a:r>
            <a:r>
              <a:rPr kumimoji="0" lang="zh-TW" altLang="en-US" sz="2000" dirty="0">
                <a:ea typeface="微軟正黑體" panose="020B0604030504040204" pitchFamily="34" charset="-120"/>
              </a:rPr>
              <a:t>預測一個人是否喜歡推薦電影</a:t>
            </a:r>
            <a:r>
              <a:rPr kumimoji="0" lang="en-US" altLang="zh-TW" sz="2000" dirty="0">
                <a:ea typeface="微軟正黑體" panose="020B0604030504040204" pitchFamily="34" charset="-120"/>
              </a:rPr>
              <a:t>(</a:t>
            </a:r>
            <a:r>
              <a:rPr kumimoji="0" lang="en-US" altLang="zh-TW" sz="2000" dirty="0" err="1">
                <a:ea typeface="微軟正黑體" panose="020B0604030504040204" pitchFamily="34" charset="-120"/>
              </a:rPr>
              <a:t>Nextfix</a:t>
            </a:r>
            <a:r>
              <a:rPr kumimoji="0" lang="zh-TW" altLang="en-US" sz="2000" dirty="0">
                <a:ea typeface="微軟正黑體" panose="020B0604030504040204" pitchFamily="34" charset="-120"/>
              </a:rPr>
              <a:t>公司的比賽</a:t>
            </a:r>
            <a:r>
              <a:rPr kumimoji="0" lang="en-US" altLang="zh-TW" sz="2000" dirty="0"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TW" sz="2000" dirty="0">
                <a:ea typeface="微軟正黑體" panose="020B0604030504040204" pitchFamily="34" charset="-120"/>
              </a:rPr>
              <a:t>3.</a:t>
            </a:r>
            <a:r>
              <a:rPr kumimoji="0" lang="zh-TW" altLang="en-US" sz="2000" dirty="0">
                <a:ea typeface="微軟正黑體" panose="020B0604030504040204" pitchFamily="34" charset="-120"/>
              </a:rPr>
              <a:t>識別基因數據的模式，用於發現特定的蛋白質或疾病</a:t>
            </a:r>
            <a:endParaRPr kumimoji="0" lang="en-US" altLang="zh-TW" sz="2000" dirty="0">
              <a:ea typeface="微軟正黑體" panose="020B0604030504040204" pitchFamily="34" charset="-120"/>
            </a:endParaRPr>
          </a:p>
          <a:p>
            <a:pPr eaLnBrk="1" hangingPunct="1">
              <a:spcBef>
                <a:spcPct val="50000"/>
              </a:spcBef>
            </a:pPr>
            <a:endParaRPr kumimoji="0" lang="zh-TW" altLang="en-US" sz="2000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4807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2265016" y="1825567"/>
            <a:ext cx="2325687" cy="668338"/>
            <a:chOff x="2610" y="1533"/>
            <a:chExt cx="1679" cy="363"/>
          </a:xfrm>
        </p:grpSpPr>
        <p:sp>
          <p:nvSpPr>
            <p:cNvPr id="6" name="AutoShape 30"/>
            <p:cNvSpPr>
              <a:spLocks noChangeArrowheads="1"/>
            </p:cNvSpPr>
            <p:nvPr/>
          </p:nvSpPr>
          <p:spPr bwMode="auto">
            <a:xfrm>
              <a:off x="2610" y="1533"/>
              <a:ext cx="1679" cy="363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28575" algn="ctr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3127" y="1595"/>
              <a:ext cx="65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2800">
                  <a:solidFill>
                    <a:schemeClr val="bg1"/>
                  </a:solidFill>
                  <a:ea typeface="微軟正黑體" panose="020B0604030504040204" pitchFamily="34" charset="-120"/>
                </a:rPr>
                <a:t>優點</a:t>
              </a: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253903" y="2833630"/>
            <a:ext cx="4319588" cy="2879725"/>
            <a:chOff x="1225" y="1389"/>
            <a:chExt cx="1451" cy="454"/>
          </a:xfrm>
        </p:grpSpPr>
        <p:sp>
          <p:nvSpPr>
            <p:cNvPr id="9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10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1315" y="1525"/>
              <a:ext cx="1361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ea typeface="微軟正黑體" panose="020B0604030504040204" pitchFamily="34" charset="-120"/>
                </a:rPr>
                <a:t>1.</a:t>
              </a:r>
              <a:r>
                <a:rPr lang="zh-TW" altLang="en-US" sz="2000">
                  <a:ea typeface="微軟正黑體" panose="020B0604030504040204" pitchFamily="34" charset="-120"/>
                </a:rPr>
                <a:t>簡單且有效</a:t>
              </a:r>
              <a:endParaRPr lang="en-US" altLang="zh-TW" sz="2000">
                <a:ea typeface="微軟正黑體" panose="020B0604030504040204" pitchFamily="34" charset="-12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ea typeface="微軟正黑體" panose="020B0604030504040204" pitchFamily="34" charset="-120"/>
                </a:rPr>
                <a:t>2.</a:t>
              </a:r>
              <a:r>
                <a:rPr lang="zh-TW" altLang="en-US" sz="2000">
                  <a:ea typeface="微軟正黑體" panose="020B0604030504040204" pitchFamily="34" charset="-120"/>
                </a:rPr>
                <a:t>對數據的分部沒有要求</a:t>
              </a:r>
              <a:endParaRPr lang="en-US" altLang="zh-TW" sz="2000">
                <a:ea typeface="微軟正黑體" panose="020B0604030504040204" pitchFamily="34" charset="-12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ea typeface="微軟正黑體" panose="020B0604030504040204" pitchFamily="34" charset="-120"/>
                </a:rPr>
                <a:t>3.</a:t>
              </a:r>
              <a:r>
                <a:rPr lang="zh-TW" altLang="en-US" sz="2000">
                  <a:ea typeface="微軟正黑體" panose="020B0604030504040204" pitchFamily="34" charset="-120"/>
                </a:rPr>
                <a:t>訓練階段很快</a:t>
              </a:r>
            </a:p>
          </p:txBody>
        </p:sp>
      </p:grpSp>
      <p:grpSp>
        <p:nvGrpSpPr>
          <p:cNvPr id="12" name="Group 40"/>
          <p:cNvGrpSpPr>
            <a:grpSpLocks/>
          </p:cNvGrpSpPr>
          <p:nvPr/>
        </p:nvGrpSpPr>
        <p:grpSpPr bwMode="auto">
          <a:xfrm>
            <a:off x="7049741" y="1808105"/>
            <a:ext cx="2325687" cy="668337"/>
            <a:chOff x="2610" y="1533"/>
            <a:chExt cx="1679" cy="363"/>
          </a:xfrm>
        </p:grpSpPr>
        <p:sp>
          <p:nvSpPr>
            <p:cNvPr id="13" name="AutoShape 30"/>
            <p:cNvSpPr>
              <a:spLocks noChangeArrowheads="1"/>
            </p:cNvSpPr>
            <p:nvPr/>
          </p:nvSpPr>
          <p:spPr bwMode="auto">
            <a:xfrm>
              <a:off x="2610" y="1533"/>
              <a:ext cx="1679" cy="363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28575" algn="ctr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14" name="Rectangle 31"/>
            <p:cNvSpPr>
              <a:spLocks noChangeArrowheads="1"/>
            </p:cNvSpPr>
            <p:nvPr/>
          </p:nvSpPr>
          <p:spPr bwMode="auto">
            <a:xfrm>
              <a:off x="3128" y="1595"/>
              <a:ext cx="65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2800">
                  <a:solidFill>
                    <a:schemeClr val="bg1"/>
                  </a:solidFill>
                  <a:ea typeface="微軟正黑體" panose="020B0604030504040204" pitchFamily="34" charset="-120"/>
                </a:rPr>
                <a:t>缺點</a:t>
              </a:r>
            </a:p>
          </p:txBody>
        </p:sp>
      </p:grpSp>
      <p:grpSp>
        <p:nvGrpSpPr>
          <p:cNvPr id="15" name="Group 24"/>
          <p:cNvGrpSpPr>
            <a:grpSpLocks/>
          </p:cNvGrpSpPr>
          <p:nvPr/>
        </p:nvGrpSpPr>
        <p:grpSpPr bwMode="auto">
          <a:xfrm>
            <a:off x="6509991" y="2760605"/>
            <a:ext cx="4498975" cy="2881312"/>
            <a:chOff x="1225" y="1389"/>
            <a:chExt cx="1511" cy="454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511" cy="454"/>
            </a:xfrm>
            <a:prstGeom prst="roundRect">
              <a:avLst>
                <a:gd name="adj" fmla="val 16667"/>
              </a:avLst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17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1294" y="1477"/>
              <a:ext cx="136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ea typeface="微軟正黑體" panose="020B0604030504040204" pitchFamily="34" charset="-120"/>
                </a:rPr>
                <a:t>1.</a:t>
              </a:r>
              <a:r>
                <a:rPr lang="zh-TW" altLang="en-US" sz="2000">
                  <a:ea typeface="微軟正黑體" panose="020B0604030504040204" pitchFamily="34" charset="-120"/>
                </a:rPr>
                <a:t>不產生模型，在發現特徵之間關係上的能力有限</a:t>
              </a:r>
              <a:endParaRPr lang="en-US" altLang="zh-TW" sz="2000">
                <a:ea typeface="微軟正黑體" panose="020B0604030504040204" pitchFamily="34" charset="-12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ea typeface="微軟正黑體" panose="020B0604030504040204" pitchFamily="34" charset="-120"/>
                </a:rPr>
                <a:t>2.</a:t>
              </a:r>
              <a:r>
                <a:rPr lang="zh-TW" altLang="en-US" sz="2000">
                  <a:ea typeface="微軟正黑體" panose="020B0604030504040204" pitchFamily="34" charset="-120"/>
                </a:rPr>
                <a:t>分類階段很慢</a:t>
              </a:r>
              <a:endParaRPr lang="en-US" altLang="zh-TW" sz="2000">
                <a:ea typeface="微軟正黑體" panose="020B0604030504040204" pitchFamily="34" charset="-12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ea typeface="微軟正黑體" panose="020B0604030504040204" pitchFamily="34" charset="-120"/>
                </a:rPr>
                <a:t>3.</a:t>
              </a:r>
              <a:r>
                <a:rPr lang="zh-TW" altLang="en-US" sz="2000">
                  <a:ea typeface="微軟正黑體" panose="020B0604030504040204" pitchFamily="34" charset="-120"/>
                </a:rPr>
                <a:t>需要大量的內存</a:t>
              </a:r>
              <a:endParaRPr lang="en-US" altLang="zh-TW" sz="2000">
                <a:ea typeface="微軟正黑體" panose="020B0604030504040204" pitchFamily="34" charset="-12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ea typeface="微軟正黑體" panose="020B0604030504040204" pitchFamily="34" charset="-120"/>
                </a:rPr>
                <a:t>4.</a:t>
              </a:r>
              <a:r>
                <a:rPr lang="zh-TW" altLang="en-US" sz="2000">
                  <a:ea typeface="微軟正黑體" panose="020B0604030504040204" pitchFamily="34" charset="-120"/>
                </a:rPr>
                <a:t>名目變數和缺失數據需額外處理</a:t>
              </a:r>
            </a:p>
          </p:txBody>
        </p:sp>
      </p:grpSp>
      <p:sp>
        <p:nvSpPr>
          <p:cNvPr id="19" name="矩形 25"/>
          <p:cNvSpPr>
            <a:spLocks noChangeArrowheads="1"/>
          </p:cNvSpPr>
          <p:nvPr/>
        </p:nvSpPr>
        <p:spPr bwMode="auto">
          <a:xfrm>
            <a:off x="1645690" y="673042"/>
            <a:ext cx="574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198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C42FF1-60A6-42E7-BA0A-952B45EF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13" y="225177"/>
            <a:ext cx="9804764" cy="1325563"/>
          </a:xfrm>
        </p:spPr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E18437-BC9B-4F22-A2D6-2FB08ACFF0BB}"/>
              </a:ext>
            </a:extLst>
          </p:cNvPr>
          <p:cNvSpPr/>
          <p:nvPr/>
        </p:nvSpPr>
        <p:spPr>
          <a:xfrm>
            <a:off x="2155284" y="3767714"/>
            <a:ext cx="844730" cy="68797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06</a:t>
            </a:r>
            <a:endParaRPr lang="zh-TW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39030C6-DD92-46BB-83DB-21571C39F070}"/>
              </a:ext>
            </a:extLst>
          </p:cNvPr>
          <p:cNvSpPr txBox="1"/>
          <p:nvPr/>
        </p:nvSpPr>
        <p:spPr>
          <a:xfrm>
            <a:off x="3400609" y="3814333"/>
            <a:ext cx="33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波士頓房價預測</a:t>
            </a:r>
            <a:endParaRPr lang="en-US" altLang="zh-CN" sz="32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AFA598-82E6-3179-2DA2-4CB6BD721445}"/>
              </a:ext>
            </a:extLst>
          </p:cNvPr>
          <p:cNvSpPr/>
          <p:nvPr/>
        </p:nvSpPr>
        <p:spPr>
          <a:xfrm>
            <a:off x="2155284" y="1909333"/>
            <a:ext cx="844730" cy="68797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06</a:t>
            </a:r>
            <a:endParaRPr lang="zh-TW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5DFEBB-8078-3195-35E9-A7BF6CDE277D}"/>
              </a:ext>
            </a:extLst>
          </p:cNvPr>
          <p:cNvSpPr txBox="1"/>
          <p:nvPr/>
        </p:nvSpPr>
        <p:spPr>
          <a:xfrm>
            <a:off x="3400608" y="1960933"/>
            <a:ext cx="33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資料實作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63BD513-DF1F-D806-A34C-B8828C72E6DB}"/>
              </a:ext>
            </a:extLst>
          </p:cNvPr>
          <p:cNvSpPr/>
          <p:nvPr/>
        </p:nvSpPr>
        <p:spPr>
          <a:xfrm>
            <a:off x="2155284" y="2861833"/>
            <a:ext cx="844730" cy="68797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05</a:t>
            </a:r>
            <a:endParaRPr lang="zh-TW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BD89E2-A21B-9733-FE0D-F1A36F482956}"/>
              </a:ext>
            </a:extLst>
          </p:cNvPr>
          <p:cNvSpPr txBox="1"/>
          <p:nvPr/>
        </p:nvSpPr>
        <p:spPr>
          <a:xfrm>
            <a:off x="3400608" y="2913433"/>
            <a:ext cx="33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3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範例實作</a:t>
            </a:r>
          </a:p>
        </p:txBody>
      </p:sp>
    </p:spTree>
    <p:extLst>
      <p:ext uri="{BB962C8B-B14F-4D97-AF65-F5344CB8AC3E}">
        <p14:creationId xmlns:p14="http://schemas.microsoft.com/office/powerpoint/2010/main" val="423072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45690" y="673042"/>
            <a:ext cx="574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Text Box 25"/>
          <p:cNvSpPr txBox="1">
            <a:spLocks noChangeArrowheads="1"/>
          </p:cNvSpPr>
          <p:nvPr/>
        </p:nvSpPr>
        <p:spPr bwMode="auto">
          <a:xfrm>
            <a:off x="1770149" y="1614690"/>
            <a:ext cx="921702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TW" altLang="en-US" sz="2800">
                <a:ea typeface="微軟正黑體" panose="020B0604030504040204" pitchFamily="34" charset="-120"/>
              </a:rPr>
              <a:t>舉例：若現在有一個品味數據集，這數據集我們紀錄了品嘗的特徵</a:t>
            </a:r>
            <a:endParaRPr kumimoji="0" lang="zh-TW" altLang="en-US" sz="280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543571"/>
              </p:ext>
            </p:extLst>
          </p:nvPr>
        </p:nvGraphicFramePr>
        <p:xfrm>
          <a:off x="1986049" y="2759278"/>
          <a:ext cx="9217025" cy="331152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755624">
                  <a:extLst>
                    <a:ext uri="{9D8B030D-6E8A-4147-A177-3AD203B41FA5}">
                      <a16:colId xmlns:a16="http://schemas.microsoft.com/office/drawing/2014/main" val="1338375410"/>
                    </a:ext>
                  </a:extLst>
                </a:gridCol>
                <a:gridCol w="2157954">
                  <a:extLst>
                    <a:ext uri="{9D8B030D-6E8A-4147-A177-3AD203B41FA5}">
                      <a16:colId xmlns:a16="http://schemas.microsoft.com/office/drawing/2014/main" val="510124997"/>
                    </a:ext>
                  </a:extLst>
                </a:gridCol>
                <a:gridCol w="3547823">
                  <a:extLst>
                    <a:ext uri="{9D8B030D-6E8A-4147-A177-3AD203B41FA5}">
                      <a16:colId xmlns:a16="http://schemas.microsoft.com/office/drawing/2014/main" val="3546098232"/>
                    </a:ext>
                  </a:extLst>
                </a:gridCol>
                <a:gridCol w="1755624">
                  <a:extLst>
                    <a:ext uri="{9D8B030D-6E8A-4147-A177-3AD203B41FA5}">
                      <a16:colId xmlns:a16="http://schemas.microsoft.com/office/drawing/2014/main" val="779382269"/>
                    </a:ext>
                  </a:extLst>
                </a:gridCol>
              </a:tblGrid>
              <a:tr h="38373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配料</a:t>
                      </a:r>
                      <a:endParaRPr lang="zh-TW" altLang="en-US" sz="2000" b="1" i="0" u="none" strike="noStrike" dirty="0">
                        <a:solidFill>
                          <a:srgbClr val="7030A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甜度</a:t>
                      </a:r>
                      <a:endParaRPr lang="zh-TW" altLang="en-US" sz="2000" b="1" i="0" u="none" strike="noStrike" dirty="0">
                        <a:solidFill>
                          <a:srgbClr val="7030A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脆度</a:t>
                      </a:r>
                      <a:endParaRPr lang="zh-TW" altLang="en-US" sz="2000" b="1" i="0" u="none" strike="noStrike" dirty="0">
                        <a:solidFill>
                          <a:srgbClr val="7030A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食物</a:t>
                      </a:r>
                      <a:endParaRPr lang="en-US" sz="2000" b="1" i="0" u="none" strike="noStrike" dirty="0">
                        <a:solidFill>
                          <a:srgbClr val="7030A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extLst>
                  <a:ext uri="{0D108BD9-81ED-4DB2-BD59-A6C34878D82A}">
                    <a16:rowId xmlns:a16="http://schemas.microsoft.com/office/drawing/2014/main" val="3734970114"/>
                  </a:ext>
                </a:extLst>
              </a:tr>
              <a:tr h="383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apple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10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9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fruit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extLst>
                  <a:ext uri="{0D108BD9-81ED-4DB2-BD59-A6C34878D82A}">
                    <a16:rowId xmlns:a16="http://schemas.microsoft.com/office/drawing/2014/main" val="857761937"/>
                  </a:ext>
                </a:extLst>
              </a:tr>
              <a:tr h="383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bacon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protein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extLst>
                  <a:ext uri="{0D108BD9-81ED-4DB2-BD59-A6C34878D82A}">
                    <a16:rowId xmlns:a16="http://schemas.microsoft.com/office/drawing/2014/main" val="2090324232"/>
                  </a:ext>
                </a:extLst>
              </a:tr>
              <a:tr h="383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banana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10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fruit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extLst>
                  <a:ext uri="{0D108BD9-81ED-4DB2-BD59-A6C34878D82A}">
                    <a16:rowId xmlns:a16="http://schemas.microsoft.com/office/drawing/2014/main" val="1944332136"/>
                  </a:ext>
                </a:extLst>
              </a:tr>
              <a:tr h="696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carrot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7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10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vegetable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extLst>
                  <a:ext uri="{0D108BD9-81ED-4DB2-BD59-A6C34878D82A}">
                    <a16:rowId xmlns:a16="http://schemas.microsoft.com/office/drawing/2014/main" val="4112850668"/>
                  </a:ext>
                </a:extLst>
              </a:tr>
              <a:tr h="696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celery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3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10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vegetable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extLst>
                  <a:ext uri="{0D108BD9-81ED-4DB2-BD59-A6C34878D82A}">
                    <a16:rowId xmlns:a16="http://schemas.microsoft.com/office/drawing/2014/main" val="4113028390"/>
                  </a:ext>
                </a:extLst>
              </a:tr>
              <a:tr h="383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cheese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</a:t>
                      </a:r>
                      <a:endParaRPr lang="en-US" altLang="zh-TW" sz="20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protein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18" marB="0" anchor="ctr"/>
                </a:tc>
                <a:extLst>
                  <a:ext uri="{0D108BD9-81ED-4DB2-BD59-A6C34878D82A}">
                    <a16:rowId xmlns:a16="http://schemas.microsoft.com/office/drawing/2014/main" val="462604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48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45690" y="673042"/>
            <a:ext cx="574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grpSp>
        <p:nvGrpSpPr>
          <p:cNvPr id="5" name="群組 17"/>
          <p:cNvGrpSpPr>
            <a:grpSpLocks/>
          </p:cNvGrpSpPr>
          <p:nvPr/>
        </p:nvGrpSpPr>
        <p:grpSpPr bwMode="auto">
          <a:xfrm>
            <a:off x="2972492" y="1830734"/>
            <a:ext cx="6011863" cy="4265612"/>
            <a:chOff x="1408937" y="2420888"/>
            <a:chExt cx="6012530" cy="4265963"/>
          </a:xfrm>
        </p:grpSpPr>
        <p:grpSp>
          <p:nvGrpSpPr>
            <p:cNvPr id="6" name="群組 8"/>
            <p:cNvGrpSpPr>
              <a:grpSpLocks/>
            </p:cNvGrpSpPr>
            <p:nvPr/>
          </p:nvGrpSpPr>
          <p:grpSpPr bwMode="auto">
            <a:xfrm>
              <a:off x="2232323" y="2420888"/>
              <a:ext cx="4860539" cy="3888432"/>
              <a:chOff x="2592365" y="2492896"/>
              <a:chExt cx="4860539" cy="3888432"/>
            </a:xfrm>
          </p:grpSpPr>
          <p:sp>
            <p:nvSpPr>
              <p:cNvPr id="19" name="向右箭號 7"/>
              <p:cNvSpPr>
                <a:spLocks noChangeArrowheads="1"/>
              </p:cNvSpPr>
              <p:nvPr/>
            </p:nvSpPr>
            <p:spPr bwMode="auto">
              <a:xfrm rot="-5400000">
                <a:off x="828169" y="4257092"/>
                <a:ext cx="3744416" cy="216024"/>
              </a:xfrm>
              <a:prstGeom prst="rightArrow">
                <a:avLst>
                  <a:gd name="adj1" fmla="val 50000"/>
                  <a:gd name="adj2" fmla="val 49994"/>
                </a:avLst>
              </a:prstGeom>
              <a:solidFill>
                <a:srgbClr val="33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  <a:cs typeface="新細明體" panose="02020500000000000000" pitchFamily="18" charset="-120"/>
                </a:endParaRPr>
              </a:p>
            </p:txBody>
          </p:sp>
          <p:sp>
            <p:nvSpPr>
              <p:cNvPr id="20" name="向右箭號 9"/>
              <p:cNvSpPr>
                <a:spLocks noChangeArrowheads="1"/>
              </p:cNvSpPr>
              <p:nvPr/>
            </p:nvSpPr>
            <p:spPr bwMode="auto">
              <a:xfrm>
                <a:off x="2664371" y="6093296"/>
                <a:ext cx="4788533" cy="288032"/>
              </a:xfrm>
              <a:prstGeom prst="rightArrow">
                <a:avLst>
                  <a:gd name="adj1" fmla="val 50000"/>
                  <a:gd name="adj2" fmla="val 50029"/>
                </a:avLst>
              </a:prstGeom>
              <a:solidFill>
                <a:srgbClr val="33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  <a:cs typeface="新細明體" panose="02020500000000000000" pitchFamily="18" charset="-120"/>
                </a:endParaRPr>
              </a:p>
            </p:txBody>
          </p:sp>
        </p:grpSp>
        <p:sp>
          <p:nvSpPr>
            <p:cNvPr id="7" name="矩形 10"/>
            <p:cNvSpPr>
              <a:spLocks noChangeArrowheads="1"/>
            </p:cNvSpPr>
            <p:nvPr/>
          </p:nvSpPr>
          <p:spPr bwMode="auto">
            <a:xfrm>
              <a:off x="6643690" y="2663690"/>
              <a:ext cx="7777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>
                  <a:solidFill>
                    <a:srgbClr val="000000"/>
                  </a:solidFill>
                  <a:latin typeface="新細明體" panose="02020500000000000000" pitchFamily="18" charset="-120"/>
                </a:rPr>
                <a:t>apple</a:t>
              </a:r>
              <a:r>
                <a:rPr lang="en-US" altLang="zh-TW" sz="2000" b="1"/>
                <a:t> </a:t>
              </a:r>
              <a:endParaRPr lang="zh-TW" altLang="en-US" sz="2000" b="1"/>
            </a:p>
          </p:txBody>
        </p:sp>
        <p:sp>
          <p:nvSpPr>
            <p:cNvPr id="8" name="矩形 12"/>
            <p:cNvSpPr>
              <a:spLocks noChangeArrowheads="1"/>
            </p:cNvSpPr>
            <p:nvPr/>
          </p:nvSpPr>
          <p:spPr bwMode="auto">
            <a:xfrm>
              <a:off x="6366381" y="3356992"/>
              <a:ext cx="7264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pear</a:t>
              </a:r>
              <a:endParaRPr lang="zh-TW" altLang="en-US" sz="2000" b="1"/>
            </a:p>
          </p:txBody>
        </p:sp>
        <p:sp>
          <p:nvSpPr>
            <p:cNvPr id="9" name="矩形 13"/>
            <p:cNvSpPr>
              <a:spLocks noChangeArrowheads="1"/>
            </p:cNvSpPr>
            <p:nvPr/>
          </p:nvSpPr>
          <p:spPr bwMode="auto">
            <a:xfrm>
              <a:off x="5311896" y="4535898"/>
              <a:ext cx="10406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orange</a:t>
              </a:r>
              <a:endParaRPr lang="zh-TW" altLang="en-US" sz="2000" b="1"/>
            </a:p>
          </p:txBody>
        </p:sp>
        <p:sp>
          <p:nvSpPr>
            <p:cNvPr id="10" name="矩形 14"/>
            <p:cNvSpPr>
              <a:spLocks noChangeArrowheads="1"/>
            </p:cNvSpPr>
            <p:nvPr/>
          </p:nvSpPr>
          <p:spPr bwMode="auto">
            <a:xfrm>
              <a:off x="2864011" y="2633210"/>
              <a:ext cx="9412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 dirty="0"/>
                <a:t>bacon</a:t>
              </a:r>
              <a:endParaRPr lang="zh-TW" altLang="en-US" sz="2000" b="1" dirty="0"/>
            </a:p>
          </p:txBody>
        </p:sp>
        <p:sp>
          <p:nvSpPr>
            <p:cNvPr id="11" name="矩形 15"/>
            <p:cNvSpPr>
              <a:spLocks noChangeArrowheads="1"/>
            </p:cNvSpPr>
            <p:nvPr/>
          </p:nvSpPr>
          <p:spPr bwMode="auto">
            <a:xfrm>
              <a:off x="3597732" y="6225186"/>
              <a:ext cx="17235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zh-TW" altLang="en-US" sz="2400" b="1"/>
                <a:t>食物的甜度</a:t>
              </a:r>
            </a:p>
          </p:txBody>
        </p:sp>
        <p:sp>
          <p:nvSpPr>
            <p:cNvPr id="12" name="文字方塊 11"/>
            <p:cNvSpPr txBox="1">
              <a:spLocks noChangeArrowheads="1"/>
            </p:cNvSpPr>
            <p:nvPr/>
          </p:nvSpPr>
          <p:spPr bwMode="auto">
            <a:xfrm>
              <a:off x="1408937" y="2880317"/>
              <a:ext cx="615553" cy="1855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zh-TW" altLang="en-US" sz="2800" b="1"/>
                <a:t>食物的脆度</a:t>
              </a:r>
            </a:p>
          </p:txBody>
        </p:sp>
        <p:sp>
          <p:nvSpPr>
            <p:cNvPr id="13" name="矩形 18"/>
            <p:cNvSpPr>
              <a:spLocks noChangeArrowheads="1"/>
            </p:cNvSpPr>
            <p:nvPr/>
          </p:nvSpPr>
          <p:spPr bwMode="auto">
            <a:xfrm>
              <a:off x="3734856" y="3757102"/>
              <a:ext cx="7264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nuts</a:t>
              </a:r>
              <a:endParaRPr lang="zh-TW" altLang="en-US" sz="2000" b="1"/>
            </a:p>
          </p:txBody>
        </p:sp>
        <p:sp>
          <p:nvSpPr>
            <p:cNvPr id="14" name="矩形 19"/>
            <p:cNvSpPr>
              <a:spLocks noChangeArrowheads="1"/>
            </p:cNvSpPr>
            <p:nvPr/>
          </p:nvSpPr>
          <p:spPr bwMode="auto">
            <a:xfrm>
              <a:off x="2864011" y="4535898"/>
              <a:ext cx="6399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fish</a:t>
              </a:r>
              <a:endParaRPr lang="zh-TW" altLang="en-US" sz="2000" b="1"/>
            </a:p>
          </p:txBody>
        </p:sp>
        <p:sp>
          <p:nvSpPr>
            <p:cNvPr id="15" name="矩形 20"/>
            <p:cNvSpPr>
              <a:spLocks noChangeArrowheads="1"/>
            </p:cNvSpPr>
            <p:nvPr/>
          </p:nvSpPr>
          <p:spPr bwMode="auto">
            <a:xfrm>
              <a:off x="2486374" y="5297506"/>
              <a:ext cx="105509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cheese</a:t>
              </a:r>
              <a:endParaRPr lang="zh-TW" altLang="en-US" sz="2000" b="1"/>
            </a:p>
          </p:txBody>
        </p:sp>
        <p:sp>
          <p:nvSpPr>
            <p:cNvPr id="16" name="矩形 21"/>
            <p:cNvSpPr>
              <a:spLocks noChangeArrowheads="1"/>
            </p:cNvSpPr>
            <p:nvPr/>
          </p:nvSpPr>
          <p:spPr bwMode="auto">
            <a:xfrm>
              <a:off x="6306097" y="5281944"/>
              <a:ext cx="8835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grape</a:t>
              </a:r>
              <a:endParaRPr lang="zh-TW" altLang="en-US" sz="2000" b="1"/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4283208" y="2529479"/>
              <a:ext cx="9108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carrot</a:t>
              </a:r>
              <a:endParaRPr lang="zh-TW" altLang="en-US" sz="2000" b="1"/>
            </a:p>
          </p:txBody>
        </p:sp>
        <p:sp>
          <p:nvSpPr>
            <p:cNvPr id="18" name="矩形 24"/>
            <p:cNvSpPr>
              <a:spLocks noChangeArrowheads="1"/>
            </p:cNvSpPr>
            <p:nvPr/>
          </p:nvSpPr>
          <p:spPr bwMode="auto">
            <a:xfrm>
              <a:off x="4060131" y="3133487"/>
              <a:ext cx="15953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Green been</a:t>
              </a:r>
              <a:endParaRPr lang="zh-TW" altLang="en-US" sz="2000" b="1"/>
            </a:p>
          </p:txBody>
        </p:sp>
      </p:grpSp>
    </p:spTree>
    <p:extLst>
      <p:ext uri="{BB962C8B-B14F-4D97-AF65-F5344CB8AC3E}">
        <p14:creationId xmlns:p14="http://schemas.microsoft.com/office/powerpoint/2010/main" val="1926569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45690" y="673042"/>
            <a:ext cx="574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grpSp>
        <p:nvGrpSpPr>
          <p:cNvPr id="21" name="群組 8"/>
          <p:cNvGrpSpPr>
            <a:grpSpLocks/>
          </p:cNvGrpSpPr>
          <p:nvPr/>
        </p:nvGrpSpPr>
        <p:grpSpPr bwMode="auto">
          <a:xfrm>
            <a:off x="3753253" y="2329498"/>
            <a:ext cx="4860925" cy="3887787"/>
            <a:chOff x="2592365" y="2492896"/>
            <a:chExt cx="4860539" cy="3888432"/>
          </a:xfrm>
        </p:grpSpPr>
        <p:sp>
          <p:nvSpPr>
            <p:cNvPr id="22" name="向右箭號 7"/>
            <p:cNvSpPr>
              <a:spLocks noChangeArrowheads="1"/>
            </p:cNvSpPr>
            <p:nvPr/>
          </p:nvSpPr>
          <p:spPr bwMode="auto">
            <a:xfrm rot="-5400000">
              <a:off x="828169" y="4257092"/>
              <a:ext cx="3744416" cy="216024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33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  <a:cs typeface="新細明體" panose="02020500000000000000" pitchFamily="18" charset="-120"/>
              </a:endParaRPr>
            </a:p>
          </p:txBody>
        </p:sp>
        <p:sp>
          <p:nvSpPr>
            <p:cNvPr id="23" name="向右箭號 9"/>
            <p:cNvSpPr>
              <a:spLocks noChangeArrowheads="1"/>
            </p:cNvSpPr>
            <p:nvPr/>
          </p:nvSpPr>
          <p:spPr bwMode="auto">
            <a:xfrm>
              <a:off x="2664371" y="6093296"/>
              <a:ext cx="4788533" cy="288032"/>
            </a:xfrm>
            <a:prstGeom prst="rightArrow">
              <a:avLst>
                <a:gd name="adj1" fmla="val 50000"/>
                <a:gd name="adj2" fmla="val 50029"/>
              </a:avLst>
            </a:prstGeom>
            <a:solidFill>
              <a:srgbClr val="33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24" name="矩形 15"/>
          <p:cNvSpPr>
            <a:spLocks noChangeArrowheads="1"/>
          </p:cNvSpPr>
          <p:nvPr/>
        </p:nvSpPr>
        <p:spPr bwMode="auto">
          <a:xfrm>
            <a:off x="5118503" y="6133148"/>
            <a:ext cx="172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400" b="1"/>
              <a:t>食物的甜度</a:t>
            </a:r>
          </a:p>
        </p:txBody>
      </p:sp>
      <p:sp>
        <p:nvSpPr>
          <p:cNvPr id="25" name="文字方塊 11"/>
          <p:cNvSpPr txBox="1">
            <a:spLocks noChangeArrowheads="1"/>
          </p:cNvSpPr>
          <p:nvPr/>
        </p:nvSpPr>
        <p:spPr bwMode="auto">
          <a:xfrm>
            <a:off x="2930928" y="2788285"/>
            <a:ext cx="614363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800" b="1"/>
              <a:t>食物的脆度</a:t>
            </a:r>
          </a:p>
        </p:txBody>
      </p:sp>
      <p:grpSp>
        <p:nvGrpSpPr>
          <p:cNvPr id="26" name="群組 2"/>
          <p:cNvGrpSpPr>
            <a:grpSpLocks/>
          </p:cNvGrpSpPr>
          <p:nvPr/>
        </p:nvGrpSpPr>
        <p:grpSpPr bwMode="auto">
          <a:xfrm>
            <a:off x="4188228" y="1467485"/>
            <a:ext cx="2070100" cy="2109788"/>
            <a:chOff x="2746806" y="2077194"/>
            <a:chExt cx="2194767" cy="2407357"/>
          </a:xfrm>
        </p:grpSpPr>
        <p:grpSp>
          <p:nvGrpSpPr>
            <p:cNvPr id="27" name="Group 40"/>
            <p:cNvGrpSpPr>
              <a:grpSpLocks/>
            </p:cNvGrpSpPr>
            <p:nvPr/>
          </p:nvGrpSpPr>
          <p:grpSpPr bwMode="auto">
            <a:xfrm>
              <a:off x="2746806" y="2077194"/>
              <a:ext cx="1416561" cy="551379"/>
              <a:chOff x="2610" y="1533"/>
              <a:chExt cx="1679" cy="363"/>
            </a:xfrm>
          </p:grpSpPr>
          <p:sp>
            <p:nvSpPr>
              <p:cNvPr id="34" name="AutoShape 30"/>
              <p:cNvSpPr>
                <a:spLocks noChangeArrowheads="1"/>
              </p:cNvSpPr>
              <p:nvPr/>
            </p:nvSpPr>
            <p:spPr bwMode="auto">
              <a:xfrm>
                <a:off x="2610" y="1533"/>
                <a:ext cx="1679" cy="363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670" y="1615"/>
                <a:ext cx="1572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99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Vegetables</a:t>
                </a:r>
                <a:endParaRPr lang="zh-TW" altLang="en-US">
                  <a:solidFill>
                    <a:schemeClr val="bg1"/>
                  </a:solidFill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8" name="Group 24"/>
            <p:cNvGrpSpPr>
              <a:grpSpLocks/>
            </p:cNvGrpSpPr>
            <p:nvPr/>
          </p:nvGrpSpPr>
          <p:grpSpPr bwMode="auto">
            <a:xfrm>
              <a:off x="2746806" y="2653258"/>
              <a:ext cx="2194767" cy="1831293"/>
              <a:chOff x="1225" y="1389"/>
              <a:chExt cx="1451" cy="454"/>
            </a:xfrm>
          </p:grpSpPr>
          <p:sp>
            <p:nvSpPr>
              <p:cNvPr id="31" name="AutoShape 21"/>
              <p:cNvSpPr>
                <a:spLocks noChangeArrowheads="1"/>
              </p:cNvSpPr>
              <p:nvPr/>
            </p:nvSpPr>
            <p:spPr bwMode="auto">
              <a:xfrm>
                <a:off x="1225" y="1389"/>
                <a:ext cx="1270" cy="454"/>
              </a:xfrm>
              <a:prstGeom prst="roundRect">
                <a:avLst>
                  <a:gd name="adj" fmla="val 16667"/>
                </a:avLst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AutoShape 22"/>
              <p:cNvSpPr>
                <a:spLocks noChangeArrowheads="1"/>
              </p:cNvSpPr>
              <p:nvPr/>
            </p:nvSpPr>
            <p:spPr bwMode="auto">
              <a:xfrm>
                <a:off x="1225" y="1389"/>
                <a:ext cx="1270" cy="18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TW" altLang="en-US">
                  <a:latin typeface="Arial" charset="0"/>
                  <a:ea typeface="微軟正黑體" pitchFamily="34" charset="-120"/>
                </a:endParaRPr>
              </a:p>
            </p:txBody>
          </p:sp>
          <p:sp>
            <p:nvSpPr>
              <p:cNvPr id="33" name="Text Box 23"/>
              <p:cNvSpPr txBox="1">
                <a:spLocks noChangeArrowheads="1"/>
              </p:cNvSpPr>
              <p:nvPr/>
            </p:nvSpPr>
            <p:spPr bwMode="auto">
              <a:xfrm>
                <a:off x="1315" y="1525"/>
                <a:ext cx="1361" cy="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TW" altLang="en-US" sz="2000"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9" name="矩形 14"/>
            <p:cNvSpPr>
              <a:spLocks noChangeArrowheads="1"/>
            </p:cNvSpPr>
            <p:nvPr/>
          </p:nvSpPr>
          <p:spPr bwMode="auto">
            <a:xfrm>
              <a:off x="2880395" y="3013298"/>
              <a:ext cx="9108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 dirty="0"/>
                <a:t>carrot</a:t>
              </a:r>
              <a:endParaRPr lang="zh-TW" altLang="en-US" sz="2000" b="1" dirty="0"/>
            </a:p>
          </p:txBody>
        </p:sp>
        <p:sp>
          <p:nvSpPr>
            <p:cNvPr id="30" name="矩形 30"/>
            <p:cNvSpPr>
              <a:spLocks noChangeArrowheads="1"/>
            </p:cNvSpPr>
            <p:nvPr/>
          </p:nvSpPr>
          <p:spPr bwMode="auto">
            <a:xfrm>
              <a:off x="3175295" y="3581611"/>
              <a:ext cx="15953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Green been</a:t>
              </a:r>
              <a:endParaRPr lang="zh-TW" altLang="en-US" sz="2000" b="1"/>
            </a:p>
          </p:txBody>
        </p:sp>
      </p:grpSp>
      <p:grpSp>
        <p:nvGrpSpPr>
          <p:cNvPr id="36" name="Group 40"/>
          <p:cNvGrpSpPr>
            <a:grpSpLocks/>
          </p:cNvGrpSpPr>
          <p:nvPr/>
        </p:nvGrpSpPr>
        <p:grpSpPr bwMode="auto">
          <a:xfrm>
            <a:off x="6842528" y="2345373"/>
            <a:ext cx="1416050" cy="552450"/>
            <a:chOff x="2610" y="1533"/>
            <a:chExt cx="1679" cy="363"/>
          </a:xfrm>
        </p:grpSpPr>
        <p:sp>
          <p:nvSpPr>
            <p:cNvPr id="37" name="AutoShape 30"/>
            <p:cNvSpPr>
              <a:spLocks noChangeArrowheads="1"/>
            </p:cNvSpPr>
            <p:nvPr/>
          </p:nvSpPr>
          <p:spPr bwMode="auto">
            <a:xfrm>
              <a:off x="2610" y="1533"/>
              <a:ext cx="1679" cy="363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28575" algn="ctr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3002" y="1615"/>
              <a:ext cx="903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  <a:ea typeface="微軟正黑體" panose="020B0604030504040204" pitchFamily="34" charset="-120"/>
                </a:rPr>
                <a:t>Fruits</a:t>
              </a:r>
              <a:endParaRPr lang="zh-TW" altLang="en-US">
                <a:solidFill>
                  <a:schemeClr val="bg1"/>
                </a:solidFill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6842528" y="2921635"/>
            <a:ext cx="2195513" cy="2630488"/>
            <a:chOff x="1225" y="1389"/>
            <a:chExt cx="1451" cy="454"/>
          </a:xfrm>
        </p:grpSpPr>
        <p:sp>
          <p:nvSpPr>
            <p:cNvPr id="40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99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41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69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42" name="Text Box 23"/>
            <p:cNvSpPr txBox="1">
              <a:spLocks noChangeArrowheads="1"/>
            </p:cNvSpPr>
            <p:nvPr/>
          </p:nvSpPr>
          <p:spPr bwMode="auto">
            <a:xfrm>
              <a:off x="1315" y="1525"/>
              <a:ext cx="1361" cy="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en-US" sz="2000">
                <a:ea typeface="微軟正黑體" panose="020B0604030504040204" pitchFamily="34" charset="-120"/>
              </a:endParaRPr>
            </a:p>
          </p:txBody>
        </p:sp>
      </p:grpSp>
      <p:sp>
        <p:nvSpPr>
          <p:cNvPr id="43" name="矩形 38"/>
          <p:cNvSpPr>
            <a:spLocks noChangeArrowheads="1"/>
          </p:cNvSpPr>
          <p:nvPr/>
        </p:nvSpPr>
        <p:spPr bwMode="auto">
          <a:xfrm>
            <a:off x="6975878" y="3281998"/>
            <a:ext cx="855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/>
              <a:t>apple</a:t>
            </a:r>
            <a:endParaRPr lang="zh-TW" altLang="en-US" sz="2000" b="1"/>
          </a:p>
        </p:txBody>
      </p:sp>
      <p:sp>
        <p:nvSpPr>
          <p:cNvPr id="44" name="矩形 39"/>
          <p:cNvSpPr>
            <a:spLocks noChangeArrowheads="1"/>
          </p:cNvSpPr>
          <p:nvPr/>
        </p:nvSpPr>
        <p:spPr bwMode="auto">
          <a:xfrm>
            <a:off x="7271153" y="3850323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/>
              <a:t>grape</a:t>
            </a:r>
            <a:endParaRPr lang="zh-TW" altLang="en-US" sz="2000" b="1"/>
          </a:p>
        </p:txBody>
      </p:sp>
      <p:sp>
        <p:nvSpPr>
          <p:cNvPr id="45" name="矩形 40"/>
          <p:cNvSpPr>
            <a:spLocks noChangeArrowheads="1"/>
          </p:cNvSpPr>
          <p:nvPr/>
        </p:nvSpPr>
        <p:spPr bwMode="auto">
          <a:xfrm>
            <a:off x="6790141" y="4339273"/>
            <a:ext cx="1041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/>
              <a:t>orange</a:t>
            </a:r>
            <a:endParaRPr lang="zh-TW" altLang="en-US" sz="2000" b="1"/>
          </a:p>
        </p:txBody>
      </p:sp>
      <p:sp>
        <p:nvSpPr>
          <p:cNvPr id="46" name="矩形 41"/>
          <p:cNvSpPr>
            <a:spLocks noChangeArrowheads="1"/>
          </p:cNvSpPr>
          <p:nvPr/>
        </p:nvSpPr>
        <p:spPr bwMode="auto">
          <a:xfrm>
            <a:off x="7574366" y="4880610"/>
            <a:ext cx="1082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/>
              <a:t>banana</a:t>
            </a:r>
            <a:endParaRPr lang="zh-TW" altLang="en-US" sz="2000" b="1"/>
          </a:p>
        </p:txBody>
      </p:sp>
      <p:grpSp>
        <p:nvGrpSpPr>
          <p:cNvPr id="47" name="群組 1"/>
          <p:cNvGrpSpPr>
            <a:grpSpLocks/>
          </p:cNvGrpSpPr>
          <p:nvPr/>
        </p:nvGrpSpPr>
        <p:grpSpPr bwMode="auto">
          <a:xfrm>
            <a:off x="4527953" y="3562985"/>
            <a:ext cx="2193925" cy="2408238"/>
            <a:chOff x="8425011" y="3225213"/>
            <a:chExt cx="2194767" cy="2407357"/>
          </a:xfrm>
        </p:grpSpPr>
        <p:grpSp>
          <p:nvGrpSpPr>
            <p:cNvPr id="48" name="Group 40"/>
            <p:cNvGrpSpPr>
              <a:grpSpLocks/>
            </p:cNvGrpSpPr>
            <p:nvPr/>
          </p:nvGrpSpPr>
          <p:grpSpPr bwMode="auto">
            <a:xfrm>
              <a:off x="8425011" y="3225213"/>
              <a:ext cx="1416561" cy="551379"/>
              <a:chOff x="2610" y="1533"/>
              <a:chExt cx="1679" cy="363"/>
            </a:xfrm>
          </p:grpSpPr>
          <p:sp>
            <p:nvSpPr>
              <p:cNvPr id="57" name="AutoShape 30"/>
              <p:cNvSpPr>
                <a:spLocks noChangeArrowheads="1"/>
              </p:cNvSpPr>
              <p:nvPr/>
            </p:nvSpPr>
            <p:spPr bwMode="auto">
              <a:xfrm>
                <a:off x="2610" y="1533"/>
                <a:ext cx="1679" cy="363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2861" y="1615"/>
                <a:ext cx="1192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99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proteins</a:t>
                </a:r>
                <a:endParaRPr lang="zh-TW" altLang="en-US">
                  <a:solidFill>
                    <a:schemeClr val="bg1"/>
                  </a:solidFill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9" name="Group 24"/>
            <p:cNvGrpSpPr>
              <a:grpSpLocks/>
            </p:cNvGrpSpPr>
            <p:nvPr/>
          </p:nvGrpSpPr>
          <p:grpSpPr bwMode="auto">
            <a:xfrm>
              <a:off x="8425011" y="3801277"/>
              <a:ext cx="2194767" cy="1831293"/>
              <a:chOff x="1225" y="1389"/>
              <a:chExt cx="1451" cy="454"/>
            </a:xfrm>
          </p:grpSpPr>
          <p:sp>
            <p:nvSpPr>
              <p:cNvPr id="54" name="AutoShape 21"/>
              <p:cNvSpPr>
                <a:spLocks noChangeArrowheads="1"/>
              </p:cNvSpPr>
              <p:nvPr/>
            </p:nvSpPr>
            <p:spPr bwMode="auto">
              <a:xfrm>
                <a:off x="1225" y="1389"/>
                <a:ext cx="1270" cy="454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" name="AutoShape 22"/>
              <p:cNvSpPr>
                <a:spLocks noChangeArrowheads="1"/>
              </p:cNvSpPr>
              <p:nvPr/>
            </p:nvSpPr>
            <p:spPr bwMode="auto">
              <a:xfrm>
                <a:off x="1225" y="1389"/>
                <a:ext cx="1270" cy="18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TW" altLang="en-US">
                  <a:latin typeface="Arial" charset="0"/>
                  <a:ea typeface="微軟正黑體" pitchFamily="34" charset="-120"/>
                </a:endParaRPr>
              </a:p>
            </p:txBody>
          </p:sp>
          <p:sp>
            <p:nvSpPr>
              <p:cNvPr id="56" name="Text Box 23"/>
              <p:cNvSpPr txBox="1">
                <a:spLocks noChangeArrowheads="1"/>
              </p:cNvSpPr>
              <p:nvPr/>
            </p:nvSpPr>
            <p:spPr bwMode="auto">
              <a:xfrm>
                <a:off x="1315" y="1525"/>
                <a:ext cx="1361" cy="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TW" altLang="en-US" sz="2000"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0" name="矩形 50"/>
            <p:cNvSpPr>
              <a:spLocks noChangeArrowheads="1"/>
            </p:cNvSpPr>
            <p:nvPr/>
          </p:nvSpPr>
          <p:spPr bwMode="auto">
            <a:xfrm>
              <a:off x="9260482" y="5065052"/>
              <a:ext cx="6399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fish</a:t>
              </a:r>
              <a:endParaRPr lang="zh-TW" altLang="en-US" sz="2000" b="1"/>
            </a:p>
          </p:txBody>
        </p:sp>
        <p:sp>
          <p:nvSpPr>
            <p:cNvPr id="51" name="矩形 51"/>
            <p:cNvSpPr>
              <a:spLocks noChangeArrowheads="1"/>
            </p:cNvSpPr>
            <p:nvPr/>
          </p:nvSpPr>
          <p:spPr bwMode="auto">
            <a:xfrm>
              <a:off x="8561144" y="4108787"/>
              <a:ext cx="9412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bacon</a:t>
              </a:r>
              <a:endParaRPr lang="zh-TW" altLang="en-US" sz="2000" b="1"/>
            </a:p>
          </p:txBody>
        </p:sp>
        <p:sp>
          <p:nvSpPr>
            <p:cNvPr id="52" name="矩形 52"/>
            <p:cNvSpPr>
              <a:spLocks noChangeArrowheads="1"/>
            </p:cNvSpPr>
            <p:nvPr/>
          </p:nvSpPr>
          <p:spPr bwMode="auto">
            <a:xfrm>
              <a:off x="9355861" y="3908732"/>
              <a:ext cx="7264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nuts</a:t>
              </a:r>
              <a:endParaRPr lang="zh-TW" altLang="en-US" sz="2000" b="1"/>
            </a:p>
          </p:txBody>
        </p:sp>
        <p:sp>
          <p:nvSpPr>
            <p:cNvPr id="53" name="矩形 53"/>
            <p:cNvSpPr>
              <a:spLocks noChangeArrowheads="1"/>
            </p:cNvSpPr>
            <p:nvPr/>
          </p:nvSpPr>
          <p:spPr bwMode="auto">
            <a:xfrm>
              <a:off x="8444222" y="4596370"/>
              <a:ext cx="105509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cheese</a:t>
              </a:r>
              <a:endParaRPr lang="zh-TW" altLang="en-US" sz="2000" b="1"/>
            </a:p>
          </p:txBody>
        </p:sp>
      </p:grpSp>
    </p:spTree>
    <p:extLst>
      <p:ext uri="{BB962C8B-B14F-4D97-AF65-F5344CB8AC3E}">
        <p14:creationId xmlns:p14="http://schemas.microsoft.com/office/powerpoint/2010/main" val="1534921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45690" y="648103"/>
            <a:ext cx="574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grpSp>
        <p:nvGrpSpPr>
          <p:cNvPr id="5" name="群組 23"/>
          <p:cNvGrpSpPr>
            <a:grpSpLocks/>
          </p:cNvGrpSpPr>
          <p:nvPr/>
        </p:nvGrpSpPr>
        <p:grpSpPr bwMode="auto">
          <a:xfrm>
            <a:off x="3196301" y="2426574"/>
            <a:ext cx="4860925" cy="3887787"/>
            <a:chOff x="2592365" y="2492896"/>
            <a:chExt cx="4860539" cy="3888432"/>
          </a:xfrm>
        </p:grpSpPr>
        <p:sp>
          <p:nvSpPr>
            <p:cNvPr id="6" name="向右箭號 25"/>
            <p:cNvSpPr>
              <a:spLocks noChangeArrowheads="1"/>
            </p:cNvSpPr>
            <p:nvPr/>
          </p:nvSpPr>
          <p:spPr bwMode="auto">
            <a:xfrm rot="-5400000">
              <a:off x="828169" y="4257092"/>
              <a:ext cx="3744416" cy="216024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33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  <a:cs typeface="新細明體" panose="02020500000000000000" pitchFamily="18" charset="-120"/>
              </a:endParaRPr>
            </a:p>
          </p:txBody>
        </p:sp>
        <p:sp>
          <p:nvSpPr>
            <p:cNvPr id="7" name="向右箭號 26"/>
            <p:cNvSpPr>
              <a:spLocks noChangeArrowheads="1"/>
            </p:cNvSpPr>
            <p:nvPr/>
          </p:nvSpPr>
          <p:spPr bwMode="auto">
            <a:xfrm>
              <a:off x="2664371" y="6093296"/>
              <a:ext cx="4788533" cy="288032"/>
            </a:xfrm>
            <a:prstGeom prst="rightArrow">
              <a:avLst>
                <a:gd name="adj1" fmla="val 50000"/>
                <a:gd name="adj2" fmla="val 50029"/>
              </a:avLst>
            </a:prstGeom>
            <a:solidFill>
              <a:srgbClr val="33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8" name="矩形 27"/>
          <p:cNvSpPr>
            <a:spLocks noChangeArrowheads="1"/>
          </p:cNvSpPr>
          <p:nvPr/>
        </p:nvSpPr>
        <p:spPr bwMode="auto">
          <a:xfrm>
            <a:off x="4561551" y="6230224"/>
            <a:ext cx="172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400" b="1"/>
              <a:t>食物的甜度</a:t>
            </a:r>
          </a:p>
        </p:txBody>
      </p:sp>
      <p:sp>
        <p:nvSpPr>
          <p:cNvPr id="9" name="文字方塊 28"/>
          <p:cNvSpPr txBox="1">
            <a:spLocks noChangeArrowheads="1"/>
          </p:cNvSpPr>
          <p:nvPr/>
        </p:nvSpPr>
        <p:spPr bwMode="auto">
          <a:xfrm>
            <a:off x="2373976" y="2885361"/>
            <a:ext cx="614363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800" b="1"/>
              <a:t>食物的脆度</a:t>
            </a:r>
          </a:p>
        </p:txBody>
      </p:sp>
      <p:grpSp>
        <p:nvGrpSpPr>
          <p:cNvPr id="10" name="群組 29"/>
          <p:cNvGrpSpPr>
            <a:grpSpLocks/>
          </p:cNvGrpSpPr>
          <p:nvPr/>
        </p:nvGrpSpPr>
        <p:grpSpPr bwMode="auto">
          <a:xfrm>
            <a:off x="3631276" y="1564561"/>
            <a:ext cx="2070100" cy="2109788"/>
            <a:chOff x="2746806" y="2077194"/>
            <a:chExt cx="2194767" cy="2407357"/>
          </a:xfrm>
        </p:grpSpPr>
        <p:grpSp>
          <p:nvGrpSpPr>
            <p:cNvPr id="11" name="Group 40"/>
            <p:cNvGrpSpPr>
              <a:grpSpLocks/>
            </p:cNvGrpSpPr>
            <p:nvPr/>
          </p:nvGrpSpPr>
          <p:grpSpPr bwMode="auto">
            <a:xfrm>
              <a:off x="2746806" y="2077194"/>
              <a:ext cx="1416561" cy="551379"/>
              <a:chOff x="2610" y="1533"/>
              <a:chExt cx="1679" cy="363"/>
            </a:xfrm>
          </p:grpSpPr>
          <p:sp>
            <p:nvSpPr>
              <p:cNvPr id="18" name="AutoShape 30"/>
              <p:cNvSpPr>
                <a:spLocks noChangeArrowheads="1"/>
              </p:cNvSpPr>
              <p:nvPr/>
            </p:nvSpPr>
            <p:spPr bwMode="auto">
              <a:xfrm>
                <a:off x="2610" y="1533"/>
                <a:ext cx="1679" cy="363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Rectangle 31"/>
              <p:cNvSpPr>
                <a:spLocks noChangeArrowheads="1"/>
              </p:cNvSpPr>
              <p:nvPr/>
            </p:nvSpPr>
            <p:spPr bwMode="auto">
              <a:xfrm>
                <a:off x="2670" y="1615"/>
                <a:ext cx="1572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99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Vegetables</a:t>
                </a:r>
                <a:endParaRPr lang="zh-TW" altLang="en-US">
                  <a:solidFill>
                    <a:schemeClr val="bg1"/>
                  </a:solidFill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24"/>
            <p:cNvGrpSpPr>
              <a:grpSpLocks/>
            </p:cNvGrpSpPr>
            <p:nvPr/>
          </p:nvGrpSpPr>
          <p:grpSpPr bwMode="auto">
            <a:xfrm>
              <a:off x="2746806" y="2653258"/>
              <a:ext cx="2194767" cy="1831293"/>
              <a:chOff x="1225" y="1389"/>
              <a:chExt cx="1451" cy="454"/>
            </a:xfrm>
          </p:grpSpPr>
          <p:sp>
            <p:nvSpPr>
              <p:cNvPr id="15" name="AutoShape 21"/>
              <p:cNvSpPr>
                <a:spLocks noChangeArrowheads="1"/>
              </p:cNvSpPr>
              <p:nvPr/>
            </p:nvSpPr>
            <p:spPr bwMode="auto">
              <a:xfrm>
                <a:off x="1225" y="1389"/>
                <a:ext cx="1270" cy="454"/>
              </a:xfrm>
              <a:prstGeom prst="roundRect">
                <a:avLst>
                  <a:gd name="adj" fmla="val 16667"/>
                </a:avLst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AutoShape 22"/>
              <p:cNvSpPr>
                <a:spLocks noChangeArrowheads="1"/>
              </p:cNvSpPr>
              <p:nvPr/>
            </p:nvSpPr>
            <p:spPr bwMode="auto">
              <a:xfrm>
                <a:off x="1225" y="1389"/>
                <a:ext cx="1270" cy="18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TW" altLang="en-US">
                  <a:latin typeface="Arial" charset="0"/>
                  <a:ea typeface="微軟正黑體" pitchFamily="34" charset="-120"/>
                </a:endParaRPr>
              </a:p>
            </p:txBody>
          </p:sp>
          <p:sp>
            <p:nvSpPr>
              <p:cNvPr id="17" name="Text Box 23"/>
              <p:cNvSpPr txBox="1">
                <a:spLocks noChangeArrowheads="1"/>
              </p:cNvSpPr>
              <p:nvPr/>
            </p:nvSpPr>
            <p:spPr bwMode="auto">
              <a:xfrm>
                <a:off x="1315" y="1525"/>
                <a:ext cx="1361" cy="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TW" altLang="en-US" sz="2000"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3" name="矩形 32"/>
            <p:cNvSpPr>
              <a:spLocks noChangeArrowheads="1"/>
            </p:cNvSpPr>
            <p:nvPr/>
          </p:nvSpPr>
          <p:spPr bwMode="auto">
            <a:xfrm>
              <a:off x="2880395" y="3013298"/>
              <a:ext cx="9108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carrot</a:t>
              </a:r>
              <a:endParaRPr lang="zh-TW" altLang="en-US" sz="2000" b="1"/>
            </a:p>
          </p:txBody>
        </p:sp>
        <p:sp>
          <p:nvSpPr>
            <p:cNvPr id="14" name="矩形 33"/>
            <p:cNvSpPr>
              <a:spLocks noChangeArrowheads="1"/>
            </p:cNvSpPr>
            <p:nvPr/>
          </p:nvSpPr>
          <p:spPr bwMode="auto">
            <a:xfrm>
              <a:off x="3175295" y="3581611"/>
              <a:ext cx="15953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Green been</a:t>
              </a:r>
              <a:endParaRPr lang="zh-TW" altLang="en-US" sz="2000" b="1"/>
            </a:p>
          </p:txBody>
        </p:sp>
      </p:grpSp>
      <p:grpSp>
        <p:nvGrpSpPr>
          <p:cNvPr id="20" name="Group 40"/>
          <p:cNvGrpSpPr>
            <a:grpSpLocks/>
          </p:cNvGrpSpPr>
          <p:nvPr/>
        </p:nvGrpSpPr>
        <p:grpSpPr bwMode="auto">
          <a:xfrm>
            <a:off x="7301576" y="2136061"/>
            <a:ext cx="1416050" cy="552450"/>
            <a:chOff x="2610" y="1533"/>
            <a:chExt cx="1679" cy="363"/>
          </a:xfrm>
        </p:grpSpPr>
        <p:sp>
          <p:nvSpPr>
            <p:cNvPr id="21" name="AutoShape 30"/>
            <p:cNvSpPr>
              <a:spLocks noChangeArrowheads="1"/>
            </p:cNvSpPr>
            <p:nvPr/>
          </p:nvSpPr>
          <p:spPr bwMode="auto">
            <a:xfrm>
              <a:off x="2610" y="1533"/>
              <a:ext cx="1679" cy="363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28575" algn="ctr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3002" y="1615"/>
              <a:ext cx="903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  <a:ea typeface="微軟正黑體" panose="020B0604030504040204" pitchFamily="34" charset="-120"/>
                </a:rPr>
                <a:t>Fruits</a:t>
              </a:r>
              <a:endParaRPr lang="zh-TW" altLang="en-US">
                <a:solidFill>
                  <a:schemeClr val="bg1"/>
                </a:solidFill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7301576" y="2712324"/>
            <a:ext cx="2193925" cy="2630487"/>
            <a:chOff x="1225" y="1389"/>
            <a:chExt cx="1451" cy="454"/>
          </a:xfrm>
        </p:grpSpPr>
        <p:sp>
          <p:nvSpPr>
            <p:cNvPr id="24" name="AutoShape 21"/>
            <p:cNvSpPr>
              <a:spLocks noChangeArrowheads="1"/>
            </p:cNvSpPr>
            <p:nvPr/>
          </p:nvSpPr>
          <p:spPr bwMode="auto">
            <a:xfrm>
              <a:off x="1225" y="1389"/>
              <a:ext cx="1270" cy="454"/>
            </a:xfrm>
            <a:prstGeom prst="roundRect">
              <a:avLst>
                <a:gd name="adj" fmla="val 16667"/>
              </a:avLst>
            </a:prstGeom>
            <a:solidFill>
              <a:srgbClr val="99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TW" altLang="en-US">
                <a:ea typeface="微軟正黑體" panose="020B0604030504040204" pitchFamily="34" charset="-120"/>
              </a:endParaRPr>
            </a:p>
          </p:txBody>
        </p:sp>
        <p:sp>
          <p:nvSpPr>
            <p:cNvPr id="25" name="AutoShape 22"/>
            <p:cNvSpPr>
              <a:spLocks noChangeArrowheads="1"/>
            </p:cNvSpPr>
            <p:nvPr/>
          </p:nvSpPr>
          <p:spPr bwMode="auto">
            <a:xfrm>
              <a:off x="1225" y="1389"/>
              <a:ext cx="1270" cy="1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TW" altLang="en-US">
                <a:latin typeface="Arial" charset="0"/>
                <a:ea typeface="微軟正黑體" pitchFamily="34" charset="-120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1315" y="1525"/>
              <a:ext cx="1361" cy="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en-US" sz="2000"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矩形 46"/>
          <p:cNvSpPr>
            <a:spLocks noChangeArrowheads="1"/>
          </p:cNvSpPr>
          <p:nvPr/>
        </p:nvSpPr>
        <p:spPr bwMode="auto">
          <a:xfrm>
            <a:off x="7434926" y="3072686"/>
            <a:ext cx="85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/>
              <a:t>apple</a:t>
            </a:r>
            <a:endParaRPr lang="zh-TW" altLang="en-US" sz="2000" b="1"/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7730201" y="3641011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/>
              <a:t>grape</a:t>
            </a:r>
            <a:endParaRPr lang="zh-TW" altLang="en-US" sz="2000" b="1"/>
          </a:p>
        </p:txBody>
      </p:sp>
      <p:sp>
        <p:nvSpPr>
          <p:cNvPr id="29" name="矩形 48"/>
          <p:cNvSpPr>
            <a:spLocks noChangeArrowheads="1"/>
          </p:cNvSpPr>
          <p:nvPr/>
        </p:nvSpPr>
        <p:spPr bwMode="auto">
          <a:xfrm>
            <a:off x="7249189" y="4131549"/>
            <a:ext cx="1039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/>
              <a:t>orange</a:t>
            </a:r>
            <a:endParaRPr lang="zh-TW" altLang="en-US" sz="2000" b="1"/>
          </a:p>
        </p:txBody>
      </p:sp>
      <p:sp>
        <p:nvSpPr>
          <p:cNvPr id="30" name="矩形 49"/>
          <p:cNvSpPr>
            <a:spLocks noChangeArrowheads="1"/>
          </p:cNvSpPr>
          <p:nvPr/>
        </p:nvSpPr>
        <p:spPr bwMode="auto">
          <a:xfrm>
            <a:off x="8031826" y="4671299"/>
            <a:ext cx="1084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/>
              <a:t>banana</a:t>
            </a:r>
            <a:endParaRPr lang="zh-TW" altLang="en-US" sz="2000" b="1"/>
          </a:p>
        </p:txBody>
      </p:sp>
      <p:grpSp>
        <p:nvGrpSpPr>
          <p:cNvPr id="31" name="群組 50"/>
          <p:cNvGrpSpPr>
            <a:grpSpLocks/>
          </p:cNvGrpSpPr>
          <p:nvPr/>
        </p:nvGrpSpPr>
        <p:grpSpPr bwMode="auto">
          <a:xfrm>
            <a:off x="3971001" y="3660061"/>
            <a:ext cx="2193925" cy="2408238"/>
            <a:chOff x="8425011" y="3225213"/>
            <a:chExt cx="2194767" cy="2407357"/>
          </a:xfrm>
        </p:grpSpPr>
        <p:grpSp>
          <p:nvGrpSpPr>
            <p:cNvPr id="32" name="Group 40"/>
            <p:cNvGrpSpPr>
              <a:grpSpLocks/>
            </p:cNvGrpSpPr>
            <p:nvPr/>
          </p:nvGrpSpPr>
          <p:grpSpPr bwMode="auto">
            <a:xfrm>
              <a:off x="8425011" y="3225213"/>
              <a:ext cx="1416561" cy="551379"/>
              <a:chOff x="2610" y="1533"/>
              <a:chExt cx="1679" cy="363"/>
            </a:xfrm>
          </p:grpSpPr>
          <p:sp>
            <p:nvSpPr>
              <p:cNvPr id="41" name="AutoShape 30"/>
              <p:cNvSpPr>
                <a:spLocks noChangeArrowheads="1"/>
              </p:cNvSpPr>
              <p:nvPr/>
            </p:nvSpPr>
            <p:spPr bwMode="auto">
              <a:xfrm>
                <a:off x="2610" y="1533"/>
                <a:ext cx="1679" cy="363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Rectangle 31"/>
              <p:cNvSpPr>
                <a:spLocks noChangeArrowheads="1"/>
              </p:cNvSpPr>
              <p:nvPr/>
            </p:nvSpPr>
            <p:spPr bwMode="auto">
              <a:xfrm>
                <a:off x="2861" y="1615"/>
                <a:ext cx="1192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99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proteins</a:t>
                </a:r>
                <a:endParaRPr lang="zh-TW" altLang="en-US">
                  <a:solidFill>
                    <a:schemeClr val="bg1"/>
                  </a:solidFill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3" name="Group 24"/>
            <p:cNvGrpSpPr>
              <a:grpSpLocks/>
            </p:cNvGrpSpPr>
            <p:nvPr/>
          </p:nvGrpSpPr>
          <p:grpSpPr bwMode="auto">
            <a:xfrm>
              <a:off x="8425011" y="3801277"/>
              <a:ext cx="2194767" cy="1831293"/>
              <a:chOff x="1225" y="1389"/>
              <a:chExt cx="1451" cy="454"/>
            </a:xfrm>
          </p:grpSpPr>
          <p:sp>
            <p:nvSpPr>
              <p:cNvPr id="38" name="AutoShape 21"/>
              <p:cNvSpPr>
                <a:spLocks noChangeArrowheads="1"/>
              </p:cNvSpPr>
              <p:nvPr/>
            </p:nvSpPr>
            <p:spPr bwMode="auto">
              <a:xfrm>
                <a:off x="1225" y="1389"/>
                <a:ext cx="1270" cy="454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endParaRPr lang="zh-TW" altLang="en-US"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" name="AutoShape 22"/>
              <p:cNvSpPr>
                <a:spLocks noChangeArrowheads="1"/>
              </p:cNvSpPr>
              <p:nvPr/>
            </p:nvSpPr>
            <p:spPr bwMode="auto">
              <a:xfrm>
                <a:off x="1225" y="1389"/>
                <a:ext cx="1270" cy="18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TW" altLang="en-US">
                  <a:latin typeface="Arial" charset="0"/>
                  <a:ea typeface="微軟正黑體" pitchFamily="34" charset="-120"/>
                </a:endParaRPr>
              </a:p>
            </p:txBody>
          </p:sp>
          <p:sp>
            <p:nvSpPr>
              <p:cNvPr id="40" name="Text Box 23"/>
              <p:cNvSpPr txBox="1">
                <a:spLocks noChangeArrowheads="1"/>
              </p:cNvSpPr>
              <p:nvPr/>
            </p:nvSpPr>
            <p:spPr bwMode="auto">
              <a:xfrm>
                <a:off x="1315" y="1525"/>
                <a:ext cx="1361" cy="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TW" altLang="en-US" sz="2000"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4" name="矩形 53"/>
            <p:cNvSpPr>
              <a:spLocks noChangeArrowheads="1"/>
            </p:cNvSpPr>
            <p:nvPr/>
          </p:nvSpPr>
          <p:spPr bwMode="auto">
            <a:xfrm>
              <a:off x="9260482" y="5065052"/>
              <a:ext cx="6399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fish</a:t>
              </a:r>
              <a:endParaRPr lang="zh-TW" altLang="en-US" sz="2000" b="1"/>
            </a:p>
          </p:txBody>
        </p:sp>
        <p:sp>
          <p:nvSpPr>
            <p:cNvPr id="35" name="矩形 54"/>
            <p:cNvSpPr>
              <a:spLocks noChangeArrowheads="1"/>
            </p:cNvSpPr>
            <p:nvPr/>
          </p:nvSpPr>
          <p:spPr bwMode="auto">
            <a:xfrm>
              <a:off x="8561144" y="4108787"/>
              <a:ext cx="9412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bacon</a:t>
              </a:r>
              <a:endParaRPr lang="zh-TW" altLang="en-US" sz="2000" b="1"/>
            </a:p>
          </p:txBody>
        </p:sp>
        <p:sp>
          <p:nvSpPr>
            <p:cNvPr id="36" name="矩形 55"/>
            <p:cNvSpPr>
              <a:spLocks noChangeArrowheads="1"/>
            </p:cNvSpPr>
            <p:nvPr/>
          </p:nvSpPr>
          <p:spPr bwMode="auto">
            <a:xfrm>
              <a:off x="9355861" y="3908732"/>
              <a:ext cx="7264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nuts</a:t>
              </a:r>
              <a:endParaRPr lang="zh-TW" altLang="en-US" sz="2000" b="1"/>
            </a:p>
          </p:txBody>
        </p:sp>
        <p:sp>
          <p:nvSpPr>
            <p:cNvPr id="37" name="矩形 56"/>
            <p:cNvSpPr>
              <a:spLocks noChangeArrowheads="1"/>
            </p:cNvSpPr>
            <p:nvPr/>
          </p:nvSpPr>
          <p:spPr bwMode="auto">
            <a:xfrm>
              <a:off x="8444222" y="4596370"/>
              <a:ext cx="105509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000" b="1"/>
                <a:t>cheese</a:t>
              </a:r>
              <a:endParaRPr lang="zh-TW" altLang="en-US" sz="2000" b="1"/>
            </a:p>
          </p:txBody>
        </p:sp>
      </p:grpSp>
      <p:pic>
        <p:nvPicPr>
          <p:cNvPr id="4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39" y="3102849"/>
            <a:ext cx="1381125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直線接點 43"/>
          <p:cNvCxnSpPr/>
          <p:nvPr/>
        </p:nvCxnSpPr>
        <p:spPr bwMode="auto">
          <a:xfrm>
            <a:off x="5326726" y="2513886"/>
            <a:ext cx="657225" cy="7127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 bwMode="auto">
          <a:xfrm flipH="1">
            <a:off x="5577551" y="3907711"/>
            <a:ext cx="679450" cy="5127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 bwMode="auto">
          <a:xfrm>
            <a:off x="6779289" y="3587036"/>
            <a:ext cx="504825" cy="395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 Box 25"/>
          <p:cNvSpPr txBox="1">
            <a:spLocks noChangeArrowheads="1"/>
          </p:cNvSpPr>
          <p:nvPr/>
        </p:nvSpPr>
        <p:spPr bwMode="auto">
          <a:xfrm>
            <a:off x="6226763" y="1232303"/>
            <a:ext cx="5032375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現在如果有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tomato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我們應該如何分類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eaLnBrk="1" hangingPunct="1">
              <a:spcBef>
                <a:spcPct val="50000"/>
              </a:spcBef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是水果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是蔬菜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我們可以使用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方法來確定</a:t>
            </a:r>
            <a:endParaRPr kumimoji="0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7539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45690" y="648103"/>
            <a:ext cx="574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1873278" y="1370388"/>
            <a:ext cx="921702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TW" sz="2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1.</a:t>
            </a:r>
            <a:r>
              <a:rPr kumimoji="0" lang="zh-TW" altLang="en-US" sz="2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計算距離：</a:t>
            </a:r>
            <a:endParaRPr kumimoji="0" lang="en-US" altLang="zh-TW" sz="28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eaLnBrk="1" hangingPunct="1">
              <a:spcBef>
                <a:spcPct val="50000"/>
              </a:spcBef>
            </a:pPr>
            <a:r>
              <a:rPr kumimoji="0" lang="en-US" altLang="zh-TW" sz="2800" dirty="0">
                <a:ea typeface="微軟正黑體" panose="020B0604030504040204" pitchFamily="34" charset="-120"/>
              </a:rPr>
              <a:t>KNN</a:t>
            </a:r>
            <a:r>
              <a:rPr kumimoji="0" lang="zh-TW" altLang="en-US" sz="2800" dirty="0">
                <a:ea typeface="微軟正黑體" panose="020B0604030504040204" pitchFamily="34" charset="-120"/>
              </a:rPr>
              <a:t>傳統上可採用歐式距離</a:t>
            </a:r>
            <a:r>
              <a:rPr kumimoji="0" lang="en-US" altLang="zh-TW" sz="2800" dirty="0">
                <a:ea typeface="微軟正黑體" panose="020B0604030504040204" pitchFamily="34" charset="-120"/>
              </a:rPr>
              <a:t>(Euclidean distance)</a:t>
            </a:r>
            <a:r>
              <a:rPr kumimoji="0" lang="zh-TW" altLang="en-US" sz="2800" dirty="0">
                <a:ea typeface="微軟正黑體" panose="020B0604030504040204" pitchFamily="34" charset="-120"/>
              </a:rPr>
              <a:t>，或是 曼哈頓距離來衡量相似性</a:t>
            </a:r>
          </a:p>
        </p:txBody>
      </p:sp>
      <p:pic>
        <p:nvPicPr>
          <p:cNvPr id="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78" y="3108911"/>
            <a:ext cx="3471342" cy="292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87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5"/>
          <p:cNvSpPr txBox="1">
            <a:spLocks noChangeArrowheads="1"/>
          </p:cNvSpPr>
          <p:nvPr/>
        </p:nvSpPr>
        <p:spPr bwMode="auto">
          <a:xfrm>
            <a:off x="1815091" y="1474209"/>
            <a:ext cx="92170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TW" sz="2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2.</a:t>
            </a:r>
            <a:r>
              <a:rPr kumimoji="0" lang="zh-TW" altLang="en-US" sz="2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選擇適當的</a:t>
            </a:r>
            <a:r>
              <a:rPr kumimoji="0" lang="en-US" altLang="zh-TW" sz="2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K</a:t>
            </a:r>
            <a:r>
              <a:rPr kumimoji="0" lang="zh-TW" altLang="en-US" sz="2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：</a:t>
            </a:r>
          </a:p>
        </p:txBody>
      </p:sp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2085802" y="2356542"/>
            <a:ext cx="9217025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TW" altLang="en-US" sz="3200" dirty="0">
                <a:ea typeface="微軟正黑體" panose="020B0604030504040204" pitchFamily="34" charset="-120"/>
              </a:rPr>
              <a:t>為了推廣</a:t>
            </a:r>
            <a:r>
              <a:rPr kumimoji="0" lang="en-US" altLang="zh-TW" sz="3200" dirty="0">
                <a:ea typeface="微軟正黑體" panose="020B0604030504040204" pitchFamily="34" charset="-120"/>
              </a:rPr>
              <a:t>KNN</a:t>
            </a:r>
            <a:r>
              <a:rPr kumimoji="0" lang="zh-TW" altLang="en-US" sz="3200" dirty="0">
                <a:ea typeface="微軟正黑體" panose="020B0604030504040204" pitchFamily="34" charset="-120"/>
              </a:rPr>
              <a:t>算法的到未來數據的好壞，過度配適或是低度配適是訓練數據之間平衡問題稱為</a:t>
            </a:r>
            <a:r>
              <a:rPr kumimoji="0" lang="en-US" altLang="zh-TW" sz="3200" dirty="0">
                <a:ea typeface="微軟正黑體" panose="020B0604030504040204" pitchFamily="34" charset="-120"/>
              </a:rPr>
              <a:t>bias-variance tradeoff</a:t>
            </a:r>
          </a:p>
          <a:p>
            <a:pPr eaLnBrk="1" hangingPunct="1">
              <a:spcBef>
                <a:spcPct val="50000"/>
              </a:spcBef>
            </a:pPr>
            <a:r>
              <a:rPr kumimoji="0" lang="zh-TW" altLang="en-US" sz="3200" dirty="0">
                <a:ea typeface="微軟正黑體" panose="020B0604030504040204" pitchFamily="34" charset="-120"/>
              </a:rPr>
              <a:t>選擇一個大的</a:t>
            </a:r>
            <a:r>
              <a:rPr kumimoji="0" lang="en-US" altLang="zh-TW" sz="3200" dirty="0">
                <a:ea typeface="微軟正黑體" panose="020B0604030504040204" pitchFamily="34" charset="-120"/>
              </a:rPr>
              <a:t>K</a:t>
            </a:r>
            <a:r>
              <a:rPr kumimoji="0" lang="zh-TW" altLang="en-US" sz="3200" dirty="0">
                <a:ea typeface="微軟正黑體" panose="020B0604030504040204" pitchFamily="34" charset="-120"/>
              </a:rPr>
              <a:t>會減少數據噪音對模型的影響或者波動，但會使分類器產生</a:t>
            </a:r>
            <a:r>
              <a:rPr kumimoji="0" lang="en-US" altLang="zh-TW" sz="3200" dirty="0">
                <a:ea typeface="微軟正黑體" panose="020B0604030504040204" pitchFamily="34" charset="-120"/>
              </a:rPr>
              <a:t>bias</a:t>
            </a:r>
            <a:endParaRPr kumimoji="0" lang="zh-TW" altLang="en-US" sz="3200" dirty="0">
              <a:ea typeface="微軟正黑體" panose="020B0604030504040204" pitchFamily="34" charset="-120"/>
            </a:endParaRPr>
          </a:p>
        </p:txBody>
      </p:sp>
      <p:sp>
        <p:nvSpPr>
          <p:cNvPr id="6" name="矩形 25"/>
          <p:cNvSpPr>
            <a:spLocks noChangeArrowheads="1"/>
          </p:cNvSpPr>
          <p:nvPr/>
        </p:nvSpPr>
        <p:spPr bwMode="auto">
          <a:xfrm>
            <a:off x="1645690" y="648103"/>
            <a:ext cx="574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983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692F89-2A24-4169-92BC-08A53F5A6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</a:rPr>
              <a:t>理論實作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F124016-B41A-4832-A72F-A406F79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5132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5"/>
          <p:cNvSpPr>
            <a:spLocks noChangeArrowheads="1"/>
          </p:cNvSpPr>
          <p:nvPr/>
        </p:nvSpPr>
        <p:spPr bwMode="auto">
          <a:xfrm>
            <a:off x="1634196" y="648103"/>
            <a:ext cx="6561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實作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45425" y="1443218"/>
            <a:ext cx="838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mglearn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模組安裝：先打開命令式字元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mglearn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安裝模組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93" y="2286433"/>
            <a:ext cx="10115933" cy="3058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904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5"/>
          <p:cNvSpPr>
            <a:spLocks noChangeArrowheads="1"/>
          </p:cNvSpPr>
          <p:nvPr/>
        </p:nvSpPr>
        <p:spPr bwMode="auto">
          <a:xfrm>
            <a:off x="1634196" y="648103"/>
            <a:ext cx="6561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實作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874357" y="5681148"/>
            <a:ext cx="7131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i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mgleran</a:t>
            </a:r>
            <a:r>
              <a:rPr lang="zh-TW" altLang="en-US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中的數據是用來展示的，不與機器學習的</a:t>
            </a:r>
            <a:r>
              <a:rPr lang="en-US" altLang="zh-TW" sz="1600" i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sklern</a:t>
            </a:r>
            <a:r>
              <a:rPr lang="zh-TW" altLang="en-US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模塊相重疊。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77" y="3146952"/>
            <a:ext cx="4288633" cy="5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903662" y="3411510"/>
            <a:ext cx="3690851" cy="327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肘形接點 8"/>
          <p:cNvCxnSpPr>
            <a:stCxn id="7" idx="3"/>
          </p:cNvCxnSpPr>
          <p:nvPr/>
        </p:nvCxnSpPr>
        <p:spPr>
          <a:xfrm>
            <a:off x="5594513" y="3575114"/>
            <a:ext cx="1155469" cy="537676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701419" y="3736623"/>
            <a:ext cx="51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mglearn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datasets,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然後賦值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3804" y="1696639"/>
            <a:ext cx="6461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一個模擬的二分類數據集示例是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數據集，它有兩個特徵。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9594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5"/>
          <p:cNvSpPr>
            <a:spLocks noChangeArrowheads="1"/>
          </p:cNvSpPr>
          <p:nvPr/>
        </p:nvSpPr>
        <p:spPr bwMode="auto">
          <a:xfrm>
            <a:off x="1634196" y="648103"/>
            <a:ext cx="6561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實作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21" y="2433851"/>
            <a:ext cx="3103675" cy="37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410" y="2678912"/>
            <a:ext cx="6064655" cy="1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2635132" y="1720526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r>
              <a:rPr lang="zh-TW" altLang="en-US" dirty="0"/>
              <a:t>資料維度</a:t>
            </a:r>
            <a:r>
              <a:rPr lang="en-US" altLang="zh-TW" dirty="0"/>
              <a:t>(26,2)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951517" y="2089249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資料的每一列對應的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81275" y="2704023"/>
            <a:ext cx="1919288" cy="167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肘形接點 14"/>
          <p:cNvCxnSpPr/>
          <p:nvPr/>
        </p:nvCxnSpPr>
        <p:spPr>
          <a:xfrm>
            <a:off x="4498261" y="2787905"/>
            <a:ext cx="2002552" cy="479170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6526213" y="3200689"/>
            <a:ext cx="174330" cy="17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986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692F89-2A24-4169-92BC-08A53F5A6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</a:rPr>
              <a:t>實作工具</a:t>
            </a:r>
            <a:endParaRPr lang="en-US" altLang="zh-CN" dirty="0"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F124016-B41A-4832-A72F-A406F793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575" y="3135563"/>
            <a:ext cx="2154839" cy="1581702"/>
          </a:xfrm>
        </p:spPr>
        <p:txBody>
          <a:bodyPr/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756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34196" y="648103"/>
            <a:ext cx="6561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實作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99" y="2708509"/>
            <a:ext cx="3714750" cy="378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578" y="2708509"/>
            <a:ext cx="3813858" cy="378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/>
          <p:cNvSpPr txBox="1"/>
          <p:nvPr/>
        </p:nvSpPr>
        <p:spPr>
          <a:xfrm>
            <a:off x="1445530" y="1576250"/>
            <a:ext cx="470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mglearn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discrete_scatter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訓練集的散佈圖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為下圖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藍色圓點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部分：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915304" y="1576250"/>
            <a:ext cx="499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discrete_scatter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中再加入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對應的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 Y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(note: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有三角形覆蓋圓點部分為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沒覆蓋為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為下圖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三角形橘色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部分：</a:t>
            </a:r>
          </a:p>
        </p:txBody>
      </p:sp>
    </p:spTree>
    <p:extLst>
      <p:ext uri="{BB962C8B-B14F-4D97-AF65-F5344CB8AC3E}">
        <p14:creationId xmlns:p14="http://schemas.microsoft.com/office/powerpoint/2010/main" val="404700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34196" y="648103"/>
            <a:ext cx="6561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實作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413" y="2074436"/>
            <a:ext cx="3981450" cy="340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1600533" y="1404221"/>
            <a:ext cx="883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我們知道在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法中要先決定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適當的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作為依據鄰近的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個樣本來進行類別的判斷</a:t>
            </a:r>
          </a:p>
        </p:txBody>
      </p:sp>
      <p:sp>
        <p:nvSpPr>
          <p:cNvPr id="6" name="矩形 5"/>
          <p:cNvSpPr/>
          <p:nvPr/>
        </p:nvSpPr>
        <p:spPr>
          <a:xfrm>
            <a:off x="6888479" y="2252732"/>
            <a:ext cx="4982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Step1: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n_neighbors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決定要與幾個點近鄰</a:t>
            </a:r>
          </a:p>
        </p:txBody>
      </p:sp>
      <p:sp>
        <p:nvSpPr>
          <p:cNvPr id="7" name="矩形 6"/>
          <p:cNvSpPr/>
          <p:nvPr/>
        </p:nvSpPr>
        <p:spPr>
          <a:xfrm>
            <a:off x="6888479" y="3403196"/>
            <a:ext cx="4982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這裡添加了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個新數據點（以星星表示）。對每個新數據點，標記了訓練集中與它最近的點。單一最近相鄰算法的預測結果就是那個點的標籤（對應星星的顏色）。</a:t>
            </a:r>
          </a:p>
        </p:txBody>
      </p:sp>
      <p:cxnSp>
        <p:nvCxnSpPr>
          <p:cNvPr id="13" name="弧形接點 12"/>
          <p:cNvCxnSpPr/>
          <p:nvPr/>
        </p:nvCxnSpPr>
        <p:spPr>
          <a:xfrm rot="5400000">
            <a:off x="1437550" y="4041403"/>
            <a:ext cx="1727726" cy="1158240"/>
          </a:xfrm>
          <a:prstGeom prst="curvedConnector3">
            <a:avLst>
              <a:gd name="adj1" fmla="val 325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177547" y="560060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K=1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表示找一條相鄰</a:t>
            </a:r>
          </a:p>
        </p:txBody>
      </p:sp>
    </p:spTree>
    <p:extLst>
      <p:ext uri="{BB962C8B-B14F-4D97-AF65-F5344CB8AC3E}">
        <p14:creationId xmlns:p14="http://schemas.microsoft.com/office/powerpoint/2010/main" val="970975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34196" y="648103"/>
            <a:ext cx="6561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實作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33" y="1611542"/>
            <a:ext cx="4622364" cy="3897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6685510" y="2207617"/>
            <a:ext cx="51150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除了僅考慮最近鄰，還可以考慮任意個（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個）鄰居。在考慮多於一個鄰居的情況時，用「投票法」來指定標籤。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也就是說，對於每個測試點，我們數一數多少個鄰居屬於類別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，多少個鄰居屬於類別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。然後將出現次數更多的類別（也就是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個近鄰中佔多數的類別）作為預測結果。左圖用到了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個近鄰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cxnSp>
        <p:nvCxnSpPr>
          <p:cNvPr id="10" name="弧形接點 9"/>
          <p:cNvCxnSpPr/>
          <p:nvPr/>
        </p:nvCxnSpPr>
        <p:spPr>
          <a:xfrm rot="5400000">
            <a:off x="851087" y="4135134"/>
            <a:ext cx="2354580" cy="1018513"/>
          </a:xfrm>
          <a:prstGeom prst="curvedConnector3">
            <a:avLst>
              <a:gd name="adj1" fmla="val 275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215647" y="58879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K=3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表示找三條相鄰</a:t>
            </a:r>
          </a:p>
        </p:txBody>
      </p:sp>
      <p:sp>
        <p:nvSpPr>
          <p:cNvPr id="14" name="矩形 13"/>
          <p:cNvSpPr/>
          <p:nvPr/>
        </p:nvSpPr>
        <p:spPr>
          <a:xfrm>
            <a:off x="7799070" y="5010761"/>
            <a:ext cx="42587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加權投票法：根據距離的遠近，對近鄰的投票進行加權，距離越近則權重越大（權重為距離平方的倒數）。這是考慮到各個物件的相似度有懸殊，不同距離的樣本有可能對未知樣本產生的影響不同。 </a:t>
            </a:r>
          </a:p>
        </p:txBody>
      </p:sp>
    </p:spTree>
    <p:extLst>
      <p:ext uri="{BB962C8B-B14F-4D97-AF65-F5344CB8AC3E}">
        <p14:creationId xmlns:p14="http://schemas.microsoft.com/office/powerpoint/2010/main" val="493503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18284"/>
            <a:ext cx="4762500" cy="3946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34196" y="648103"/>
            <a:ext cx="6561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機器學習─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KNN(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最近相鄰算法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實作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0" name="弧形接點 9"/>
          <p:cNvCxnSpPr/>
          <p:nvPr/>
        </p:nvCxnSpPr>
        <p:spPr>
          <a:xfrm rot="5400000">
            <a:off x="702412" y="4177133"/>
            <a:ext cx="2461258" cy="827839"/>
          </a:xfrm>
          <a:prstGeom prst="curvedConnector3">
            <a:avLst>
              <a:gd name="adj1" fmla="val -46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215647" y="58879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K=5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表示找五條相鄰</a:t>
            </a:r>
          </a:p>
        </p:txBody>
      </p:sp>
      <p:sp>
        <p:nvSpPr>
          <p:cNvPr id="11" name="矩形 10"/>
          <p:cNvSpPr/>
          <p:nvPr/>
        </p:nvSpPr>
        <p:spPr>
          <a:xfrm>
            <a:off x="6840747" y="2351023"/>
            <a:ext cx="5115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可以從左圖發現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值取過大會造成原本為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0,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的群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3243531" y="3884364"/>
            <a:ext cx="681488" cy="5387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stCxn id="7" idx="7"/>
          </p:cNvCxnSpPr>
          <p:nvPr/>
        </p:nvCxnSpPr>
        <p:spPr>
          <a:xfrm flipV="1">
            <a:off x="3825217" y="2674191"/>
            <a:ext cx="3015530" cy="12890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2657864" y="3614986"/>
            <a:ext cx="681488" cy="5387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3309843" y="2661875"/>
            <a:ext cx="3379277" cy="10878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93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692F89-2A24-4169-92BC-08A53F5A6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</a:rPr>
              <a:t>資料實作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F124016-B41A-4832-A72F-A406F79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578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3769635" y="601576"/>
            <a:ext cx="5261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s.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47861"/>
          <a:stretch/>
        </p:blipFill>
        <p:spPr>
          <a:xfrm>
            <a:off x="1708975" y="1717167"/>
            <a:ext cx="7526445" cy="1026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559" y="4495662"/>
            <a:ext cx="2743200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7487728" y="2432649"/>
            <a:ext cx="1500997" cy="22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肘形接點 7"/>
          <p:cNvCxnSpPr/>
          <p:nvPr/>
        </p:nvCxnSpPr>
        <p:spPr>
          <a:xfrm rot="16200000" flipH="1">
            <a:off x="8310078" y="2697228"/>
            <a:ext cx="570556" cy="48997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004649" y="327401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表示每一次都分割一樣的訓練集和測試集</a:t>
            </a:r>
          </a:p>
        </p:txBody>
      </p:sp>
      <p:sp>
        <p:nvSpPr>
          <p:cNvPr id="12" name="矩形 11"/>
          <p:cNvSpPr/>
          <p:nvPr/>
        </p:nvSpPr>
        <p:spPr>
          <a:xfrm>
            <a:off x="1729415" y="392582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檢查訓練集和測試集維度大小</a:t>
            </a:r>
          </a:p>
        </p:txBody>
      </p:sp>
    </p:spTree>
    <p:extLst>
      <p:ext uri="{BB962C8B-B14F-4D97-AF65-F5344CB8AC3E}">
        <p14:creationId xmlns:p14="http://schemas.microsoft.com/office/powerpoint/2010/main" val="1038366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2190901" y="584095"/>
            <a:ext cx="45336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─決定最近相鄰數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67" y="3003557"/>
            <a:ext cx="7626470" cy="1206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633167" y="2347620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</a:p>
        </p:txBody>
      </p:sp>
      <p:sp>
        <p:nvSpPr>
          <p:cNvPr id="6" name="矩形 5"/>
          <p:cNvSpPr/>
          <p:nvPr/>
        </p:nvSpPr>
        <p:spPr>
          <a:xfrm>
            <a:off x="2794959" y="3719880"/>
            <a:ext cx="569344" cy="334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079630" y="4054415"/>
            <a:ext cx="8627" cy="8108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074471" y="4926013"/>
            <a:ext cx="3682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將指定最近相鄰個數後傳入變數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95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2143599" y="622417"/>
            <a:ext cx="38956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模型訓練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95" y="1967001"/>
            <a:ext cx="8001000" cy="81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854680" y="1297720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fit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進行訓練</a:t>
            </a:r>
          </a:p>
        </p:txBody>
      </p:sp>
      <p:sp>
        <p:nvSpPr>
          <p:cNvPr id="6" name="矩形 5"/>
          <p:cNvSpPr/>
          <p:nvPr/>
        </p:nvSpPr>
        <p:spPr>
          <a:xfrm>
            <a:off x="1854680" y="1967001"/>
            <a:ext cx="1802920" cy="334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6" idx="0"/>
          </p:cNvCxnSpPr>
          <p:nvPr/>
        </p:nvCxnSpPr>
        <p:spPr>
          <a:xfrm flipV="1">
            <a:off x="2756140" y="1621766"/>
            <a:ext cx="4313" cy="345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767695" y="3200725"/>
            <a:ext cx="741584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KNeighborsClassifier</a:t>
            </a:r>
            <a:r>
              <a:rPr lang="zh-TW" altLang="en-US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的調整參數介紹：</a:t>
            </a:r>
            <a:endParaRPr lang="en-US" altLang="zh-TW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16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600" b="1" dirty="0" err="1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KNeighborsClassifier</a:t>
            </a:r>
            <a:r>
              <a:rPr lang="zh-TW" altLang="en-US" sz="16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方法中含有</a:t>
            </a:r>
            <a:r>
              <a:rPr lang="en-US" altLang="zh-TW" sz="16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6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個引數（以下前兩個常用）</a:t>
            </a:r>
            <a:r>
              <a:rPr lang="en-US" altLang="zh-TW" sz="16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sp>
        <p:nvSpPr>
          <p:cNvPr id="11" name="矩形 10"/>
          <p:cNvSpPr/>
          <p:nvPr/>
        </p:nvSpPr>
        <p:spPr>
          <a:xfrm>
            <a:off x="2089159" y="4253144"/>
            <a:ext cx="7956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n_neighbors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optional (default = 5)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的取值，預設的鄰居數量是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6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89159" y="4795294"/>
            <a:ext cx="9320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：確定近鄰的權重「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uniform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」權重一樣，「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」指權重為距離的倒數，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預設情況下是權重相等。也可以自己定義函式確定權重的方式</a:t>
            </a:r>
            <a:endParaRPr lang="zh-TW" altLang="en-US" sz="16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70871" y="5702295"/>
            <a:ext cx="9320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algorithm : {‘auto’, ‘</a:t>
            </a:r>
            <a:r>
              <a:rPr lang="en-US" altLang="zh-TW" dirty="0" err="1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ball_tree</a:t>
            </a:r>
            <a:r>
              <a:rPr lang="en-US" altLang="zh-TW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’, ‘</a:t>
            </a:r>
            <a:r>
              <a:rPr lang="en-US" altLang="zh-TW" dirty="0" err="1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kd_tree</a:t>
            </a:r>
            <a:r>
              <a:rPr lang="en-US" altLang="zh-TW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’, ‘brute’},optional</a:t>
            </a:r>
            <a:r>
              <a:rPr lang="zh-TW" altLang="en-US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：計算最近鄰的方法，可根據需要自己選擇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5321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2203153" y="590402"/>
            <a:ext cx="30059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─模型預測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51300"/>
          <a:stretch/>
        </p:blipFill>
        <p:spPr>
          <a:xfrm>
            <a:off x="1969544" y="1927885"/>
            <a:ext cx="7403978" cy="1297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6135750" y="1392438"/>
            <a:ext cx="2406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測試集進行預測</a:t>
            </a:r>
          </a:p>
        </p:txBody>
      </p:sp>
      <p:sp>
        <p:nvSpPr>
          <p:cNvPr id="15" name="矩形 14"/>
          <p:cNvSpPr/>
          <p:nvPr/>
        </p:nvSpPr>
        <p:spPr>
          <a:xfrm>
            <a:off x="6024344" y="2134140"/>
            <a:ext cx="2945920" cy="334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998955" y="1755267"/>
            <a:ext cx="1" cy="345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/>
          <a:srcRect t="52975"/>
          <a:stretch/>
        </p:blipFill>
        <p:spPr>
          <a:xfrm>
            <a:off x="1952935" y="3827353"/>
            <a:ext cx="5943181" cy="100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橢圓 19"/>
          <p:cNvSpPr/>
          <p:nvPr/>
        </p:nvSpPr>
        <p:spPr>
          <a:xfrm>
            <a:off x="6382512" y="2679192"/>
            <a:ext cx="320040" cy="35661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612440" y="4366849"/>
            <a:ext cx="320040" cy="35661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>
            <a:stCxn id="20" idx="4"/>
          </p:cNvCxnSpPr>
          <p:nvPr/>
        </p:nvCxnSpPr>
        <p:spPr>
          <a:xfrm flipH="1">
            <a:off x="5870448" y="3035808"/>
            <a:ext cx="672084" cy="13316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382512" y="3339445"/>
            <a:ext cx="393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70A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模型預測錯誤部分：</a:t>
            </a:r>
            <a:r>
              <a:rPr lang="en-US" altLang="zh-TW" sz="2400" b="1" dirty="0">
                <a:solidFill>
                  <a:srgbClr val="70A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solidFill>
                  <a:srgbClr val="70A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判為</a:t>
            </a:r>
            <a:r>
              <a:rPr lang="en-US" altLang="zh-TW" sz="2400" b="1" dirty="0">
                <a:solidFill>
                  <a:srgbClr val="70A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2400" b="1" dirty="0">
              <a:solidFill>
                <a:srgbClr val="70A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2271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2203153" y="590402"/>
            <a:ext cx="30059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─模型評估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45" y="2432468"/>
            <a:ext cx="4498467" cy="1438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203153" y="148808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評估模型的配適能力：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153" y="4658042"/>
            <a:ext cx="8077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可以看到模型的準確度約為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86%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，表示對測試集數據有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86%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的結果是正確的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44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692F89-2A24-4169-92BC-08A53F5A6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9930" y="2638148"/>
            <a:ext cx="5665639" cy="994829"/>
          </a:xfrm>
        </p:spPr>
        <p:txBody>
          <a:bodyPr/>
          <a:lstStyle/>
          <a:p>
            <a:r>
              <a:rPr lang="en-US" altLang="zh-CN" dirty="0" err="1">
                <a:latin typeface="微軟正黑體" panose="020B0604030504040204" pitchFamily="34" charset="-120"/>
              </a:rPr>
              <a:t>Vscode</a:t>
            </a:r>
            <a:endParaRPr lang="en-US" altLang="zh-CN" dirty="0"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F124016-B41A-4832-A72F-A406F793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575" y="3135563"/>
            <a:ext cx="2154839" cy="1581702"/>
          </a:xfrm>
        </p:spPr>
        <p:txBody>
          <a:bodyPr/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787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>
            <a:spLocks noChangeArrowheads="1"/>
          </p:cNvSpPr>
          <p:nvPr/>
        </p:nvSpPr>
        <p:spPr bwMode="auto">
          <a:xfrm>
            <a:off x="1585772" y="590402"/>
            <a:ext cx="5764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─不同</a:t>
            </a:r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值的決策邊界能力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65"/>
          <a:stretch/>
        </p:blipFill>
        <p:spPr>
          <a:xfrm>
            <a:off x="1585772" y="1581110"/>
            <a:ext cx="6713982" cy="2823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42"/>
          <a:stretch/>
        </p:blipFill>
        <p:spPr>
          <a:xfrm>
            <a:off x="1585772" y="4522566"/>
            <a:ext cx="6699724" cy="2194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585772" y="1211778"/>
            <a:ext cx="3692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K=1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下的模型配適情況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85771" y="1987043"/>
            <a:ext cx="5491303" cy="441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077074" y="2207959"/>
            <a:ext cx="1838326" cy="20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915400" y="1987043"/>
            <a:ext cx="3337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zip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函數依序打包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傳入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迴圈裡面個別畫出模型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情況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1550" y="5120768"/>
            <a:ext cx="3336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可以發現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越大讓決策邊界平坦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模型也不會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fitting</a:t>
            </a:r>
          </a:p>
        </p:txBody>
      </p:sp>
    </p:spTree>
    <p:extLst>
      <p:ext uri="{BB962C8B-B14F-4D97-AF65-F5344CB8AC3E}">
        <p14:creationId xmlns:p14="http://schemas.microsoft.com/office/powerpoint/2010/main" val="4226778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692F89-2A24-4169-92BC-08A53F5A6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</a:rPr>
              <a:t>範例實作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F124016-B41A-4832-A72F-A406F79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3663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69132" y="509871"/>
            <a:ext cx="46474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─乳腺癌資料集實作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0687" y="129758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乳腺癌資料集介紹：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07262" y="251678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此資料集紀錄了乳房腫塊的細胞核特徵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62" y="1954673"/>
            <a:ext cx="1970120" cy="1285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11" y="3239914"/>
            <a:ext cx="4632013" cy="339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7033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69132" y="509871"/>
            <a:ext cx="46474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─乳腺癌資料集實作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0687" y="129758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乳腺癌資料集介紹：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1869854"/>
            <a:ext cx="10715625" cy="4369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076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39762" y="567021"/>
            <a:ext cx="54681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─乳腺癌資料集模型設定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87744" y="2107209"/>
            <a:ext cx="8690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為了確定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值為多少時，訓練準確度和測試準確度為最高所以設定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1~14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06" y="3431954"/>
            <a:ext cx="7550944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074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64266" y="624171"/>
            <a:ext cx="66992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─乳腺癌資料集模型訓練與預測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4016"/>
          <a:stretch/>
        </p:blipFill>
        <p:spPr>
          <a:xfrm>
            <a:off x="2433496" y="3076575"/>
            <a:ext cx="7823257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543175" y="3149093"/>
            <a:ext cx="2838450" cy="651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肘形接點 7"/>
          <p:cNvCxnSpPr/>
          <p:nvPr/>
        </p:nvCxnSpPr>
        <p:spPr>
          <a:xfrm rot="5400000" flipH="1" flipV="1">
            <a:off x="3340824" y="2587118"/>
            <a:ext cx="723900" cy="40005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310277" y="1773811"/>
            <a:ext cx="540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先建立空的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方便等下迴圈可以傳入數值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分別記錄等下不同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值下的訓練準確度和測試準確度</a:t>
            </a:r>
          </a:p>
        </p:txBody>
      </p:sp>
    </p:spTree>
    <p:extLst>
      <p:ext uri="{BB962C8B-B14F-4D97-AF65-F5344CB8AC3E}">
        <p14:creationId xmlns:p14="http://schemas.microsoft.com/office/powerpoint/2010/main" val="841447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4016"/>
          <a:stretch/>
        </p:blipFill>
        <p:spPr>
          <a:xfrm>
            <a:off x="2433496" y="3076575"/>
            <a:ext cx="7823257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2954618" y="5168393"/>
            <a:ext cx="6608481" cy="651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肘形接點 10"/>
          <p:cNvCxnSpPr/>
          <p:nvPr/>
        </p:nvCxnSpPr>
        <p:spPr>
          <a:xfrm rot="16200000" flipV="1">
            <a:off x="6453806" y="3414098"/>
            <a:ext cx="2844293" cy="66429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641499" y="1791020"/>
            <a:ext cx="83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步驟跟前面一樣，這次多加了使用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append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函式讓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迴圈依序傳入原本空的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25"/>
          <p:cNvSpPr>
            <a:spLocks noChangeArrowheads="1"/>
          </p:cNvSpPr>
          <p:nvPr/>
        </p:nvSpPr>
        <p:spPr bwMode="auto">
          <a:xfrm>
            <a:off x="1664266" y="624171"/>
            <a:ext cx="66992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─乳腺癌資料集模型訓練與預測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9810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19918" y="643221"/>
            <a:ext cx="62889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─乳腺癌資料集模型預測畫圖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40" y="2314575"/>
            <a:ext cx="6610350" cy="383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930593" y="1342953"/>
            <a:ext cx="6460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個別畫出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軸為不同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,Y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軸為個別訓練準確度與測試準確度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26040" y="2381251"/>
            <a:ext cx="6475085" cy="400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肘形接點 15"/>
          <p:cNvCxnSpPr/>
          <p:nvPr/>
        </p:nvCxnSpPr>
        <p:spPr>
          <a:xfrm rot="5400000" flipH="1" flipV="1">
            <a:off x="2507168" y="1910272"/>
            <a:ext cx="647345" cy="22793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180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1619918" y="643221"/>
            <a:ext cx="62889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KNN</a:t>
            </a:r>
            <a:r>
              <a:rPr lang="zh-TW" altLang="en-US" sz="3200" b="1" dirty="0">
                <a:solidFill>
                  <a:srgbClr val="002060"/>
                </a:solidFill>
                <a:ea typeface="微軟正黑體" panose="020B0604030504040204" pitchFamily="34" charset="-120"/>
              </a:rPr>
              <a:t>─乳腺癌資料集模型預測畫圖</a:t>
            </a:r>
            <a:endParaRPr lang="zh-TW" altLang="en-US" sz="3200" dirty="0">
              <a:solidFill>
                <a:srgbClr val="00206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40" y="2314575"/>
            <a:ext cx="6610350" cy="383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930593" y="1342953"/>
            <a:ext cx="7872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由下圖可以看出訓練集在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增加後，準確度下降，測試集部分則隨著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的增加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穩定的上升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8907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B7E52-A3A2-A03D-5A82-3CBF5E88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模型衡量指標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E62291-4550-A6AD-FB8F-215059995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3035" r="4856" b="3069"/>
          <a:stretch/>
        </p:blipFill>
        <p:spPr>
          <a:xfrm>
            <a:off x="1151607" y="2850785"/>
            <a:ext cx="5404758" cy="293236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CA73A8-453B-D894-45B2-9B05B77065F9}"/>
              </a:ext>
            </a:extLst>
          </p:cNvPr>
          <p:cNvSpPr txBox="1"/>
          <p:nvPr/>
        </p:nvSpPr>
        <p:spPr>
          <a:xfrm>
            <a:off x="1898471" y="1930146"/>
            <a:ext cx="3515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en-US" altLang="zh-TW" sz="3200" dirty="0"/>
              <a:t>Confusion Matrix</a:t>
            </a:r>
            <a:endParaRPr kumimoji="1"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DBAB5D-3303-01A7-FAB0-B7EF24B64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24" y="1930146"/>
            <a:ext cx="43275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83462" y="634051"/>
            <a:ext cx="1980029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TW" sz="3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endParaRPr lang="zh-CN" altLang="zh-CN" sz="36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390625" y="4870450"/>
            <a:ext cx="2698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zh-TW" altLang="en-US" sz="2800">
                <a:solidFill>
                  <a:schemeClr val="bg1"/>
                </a:solidFill>
                <a:ea typeface="微軟正黑體" panose="020B0604030504040204" pitchFamily="34" charset="-120"/>
              </a:rPr>
              <a:t>統計與機器學習</a:t>
            </a:r>
            <a:endParaRPr lang="en-US" altLang="zh-TW" sz="2800"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89E1DD-1E18-719F-DA3F-12342E782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90" y="2011381"/>
            <a:ext cx="7772400" cy="42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93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692F89-2A24-4169-92BC-08A53F5A6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房地產預測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F124016-B41A-4832-A72F-A406F793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250" y="2638148"/>
            <a:ext cx="2154839" cy="1581702"/>
          </a:xfrm>
        </p:spPr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2671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B667B4F-C20B-56FF-EF23-DB9E02A6956A}"/>
              </a:ext>
            </a:extLst>
          </p:cNvPr>
          <p:cNvSpPr txBox="1"/>
          <p:nvPr/>
        </p:nvSpPr>
        <p:spPr>
          <a:xfrm>
            <a:off x="2397918" y="1721733"/>
            <a:ext cx="97940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0" i="0" dirty="0">
                <a:effectLst/>
                <a:latin typeface="Inter"/>
              </a:rPr>
              <a:t>The Boston Housing Dataset is a derived from information collected by the U.S. Census Service concerning housing in the area of </a:t>
            </a:r>
            <a:r>
              <a:rPr lang="en-US" altLang="zh-TW" b="0" i="0" u="none" strike="noStrike" dirty="0">
                <a:solidFill>
                  <a:srgbClr val="008ABC"/>
                </a:solidFill>
                <a:effectLst/>
                <a:latin typeface="Inter"/>
                <a:hlinkClick r:id="rId2"/>
              </a:rPr>
              <a:t>Boston MA</a:t>
            </a:r>
            <a:r>
              <a:rPr lang="en-US" altLang="zh-TW" b="0" i="0" dirty="0">
                <a:effectLst/>
                <a:latin typeface="Inter"/>
              </a:rPr>
              <a:t>. The following describes the dataset columns: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CRIM - per capita crime rate by town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ZN - proportion of residential land zoned for lots over 25,000 </a:t>
            </a:r>
            <a:r>
              <a:rPr lang="en-US" altLang="zh-TW" b="0" i="0" dirty="0" err="1">
                <a:effectLst/>
                <a:latin typeface="Inter"/>
              </a:rPr>
              <a:t>sq.ft</a:t>
            </a:r>
            <a:r>
              <a:rPr lang="en-US" altLang="zh-TW" b="0" i="0" dirty="0">
                <a:effectLst/>
                <a:latin typeface="In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INDUS - proportion of non-retail business acres per town.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CHAS - Charles River dummy variable (1 if tract bounds river; 0 otherwise)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NOX - nitric oxides concentration (parts per 10 million)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RM - average number of rooms per dwelling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AGE - proportion of owner-occupied units built prior to 1940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DIS - weighted distances to five Boston employment </a:t>
            </a:r>
            <a:r>
              <a:rPr lang="en-US" altLang="zh-TW" b="0" i="0" dirty="0" err="1">
                <a:effectLst/>
                <a:latin typeface="Inter"/>
              </a:rPr>
              <a:t>centres</a:t>
            </a:r>
            <a:endParaRPr lang="en-US" altLang="zh-TW" b="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RAD - index of accessibility to radial highways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TAX - full-value property-tax rate per $10,000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PTRATIO - pupil-teacher ratio by town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B - 1000(Bk - 0.63)^2 where Bk is the proportion of blacks by town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LSTAT - % lower status of the population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Inter"/>
              </a:rPr>
              <a:t>MEDV - Median value of owner-occupied homes in $1000's</a:t>
            </a: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5F57497D-28DD-1EF5-0E3A-1E499B4EB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39" y="509871"/>
            <a:ext cx="48762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/>
            <a:r>
              <a:rPr lang="en-US" altLang="zh-TW" sz="3200" dirty="0">
                <a:latin typeface="Inter"/>
                <a:ea typeface="+mn-ea"/>
              </a:rPr>
              <a:t>The Boston Housing Dataset</a:t>
            </a:r>
          </a:p>
        </p:txBody>
      </p:sp>
    </p:spTree>
    <p:extLst>
      <p:ext uri="{BB962C8B-B14F-4D97-AF65-F5344CB8AC3E}">
        <p14:creationId xmlns:p14="http://schemas.microsoft.com/office/powerpoint/2010/main" val="59883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22E264-9D67-D81A-8352-8C4F3FFD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6" y="1295942"/>
            <a:ext cx="10409372" cy="45047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00C80C-9818-F95E-3E7D-2B63B9F041F0}"/>
              </a:ext>
            </a:extLst>
          </p:cNvPr>
          <p:cNvSpPr/>
          <p:nvPr/>
        </p:nvSpPr>
        <p:spPr>
          <a:xfrm>
            <a:off x="5872162" y="3103309"/>
            <a:ext cx="1357313" cy="125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406C35AD-A6B4-6B5E-8276-72A01F872D1A}"/>
              </a:ext>
            </a:extLst>
          </p:cNvPr>
          <p:cNvCxnSpPr>
            <a:cxnSpLocks/>
          </p:cNvCxnSpPr>
          <p:nvPr/>
        </p:nvCxnSpPr>
        <p:spPr>
          <a:xfrm>
            <a:off x="7229474" y="3228975"/>
            <a:ext cx="2428876" cy="12430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F02B5F-F19F-E4B6-754D-243D60A77E09}"/>
              </a:ext>
            </a:extLst>
          </p:cNvPr>
          <p:cNvSpPr txBox="1"/>
          <p:nvPr/>
        </p:nvSpPr>
        <p:spPr>
          <a:xfrm>
            <a:off x="9597378" y="4287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分割符號</a:t>
            </a:r>
          </a:p>
        </p:txBody>
      </p:sp>
    </p:spTree>
    <p:extLst>
      <p:ext uri="{BB962C8B-B14F-4D97-AF65-F5344CB8AC3E}">
        <p14:creationId xmlns:p14="http://schemas.microsoft.com/office/powerpoint/2010/main" val="2156524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215BB139-5402-3676-844F-5778FE8E70B2}"/>
              </a:ext>
            </a:extLst>
          </p:cNvPr>
          <p:cNvSpPr txBox="1"/>
          <p:nvPr/>
        </p:nvSpPr>
        <p:spPr>
          <a:xfrm>
            <a:off x="2271010" y="523779"/>
            <a:ext cx="6100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Let's see how these features plus MEDV distributions looks like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9EBD436-1201-6D72-C97E-06D1C7EF9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30" y="1723664"/>
            <a:ext cx="9569679" cy="48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8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B778706-AA94-1896-2F86-64F82FB59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21" y="1543986"/>
            <a:ext cx="8712876" cy="4971413"/>
          </a:xfrm>
          <a:prstGeom prst="rect">
            <a:avLst/>
          </a:prstGeom>
        </p:spPr>
      </p:pic>
      <p:sp>
        <p:nvSpPr>
          <p:cNvPr id="6" name="矩形 25">
            <a:extLst>
              <a:ext uri="{FF2B5EF4-FFF2-40B4-BE49-F238E27FC236}">
                <a16:creationId xmlns:a16="http://schemas.microsoft.com/office/drawing/2014/main" id="{FA191119-057D-361B-A8A9-4FAC888F0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39" y="509871"/>
            <a:ext cx="1718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/>
            <a:r>
              <a:rPr lang="en-US" altLang="zh-TW" sz="3200" dirty="0">
                <a:latin typeface="Inter"/>
                <a:ea typeface="+mn-ea"/>
              </a:rPr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1135424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3BED4E-E75B-E146-F6A5-BDD1FE80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38" y="1407848"/>
            <a:ext cx="10767866" cy="50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57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CCCB3A3-D309-66A0-5956-C7168733667C}"/>
              </a:ext>
            </a:extLst>
          </p:cNvPr>
          <p:cNvSpPr/>
          <p:nvPr/>
        </p:nvSpPr>
        <p:spPr>
          <a:xfrm>
            <a:off x="1883462" y="634051"/>
            <a:ext cx="4493538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l" latinLnBrk="1"/>
            <a:r>
              <a:rPr lang="en-US" altLang="zh-TW" sz="3600" b="1" i="0" dirty="0" err="1">
                <a:solidFill>
                  <a:srgbClr val="22222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PolynomialFeatures</a:t>
            </a:r>
            <a:endParaRPr lang="en-US" altLang="zh-TW" sz="3600" b="1" i="0" dirty="0">
              <a:solidFill>
                <a:srgbClr val="222226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F9C8D0-8389-70DE-3253-E26D0BB29F71}"/>
              </a:ext>
            </a:extLst>
          </p:cNvPr>
          <p:cNvSpPr txBox="1"/>
          <p:nvPr/>
        </p:nvSpPr>
        <p:spPr>
          <a:xfrm>
            <a:off x="1714500" y="4114095"/>
            <a:ext cx="99585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現在有（a，b）兩個特徵，使用degree=2的二次多項式則為（1，a, a^2, ab, b ,b^2)。</a:t>
            </a:r>
          </a:p>
          <a:p>
            <a:r>
              <a:rPr lang="zh-TW" altLang="en-US" dirty="0"/>
              <a:t>PolynomialFeatures主要有以下幾個參數：</a:t>
            </a:r>
          </a:p>
          <a:p>
            <a:endParaRPr lang="zh-TW" altLang="en-US" dirty="0"/>
          </a:p>
          <a:p>
            <a:r>
              <a:rPr lang="zh-TW" altLang="en-US" dirty="0"/>
              <a:t>degree：度數，決定多項式的次數</a:t>
            </a:r>
          </a:p>
          <a:p>
            <a:endParaRPr lang="zh-TW" altLang="en-US" dirty="0"/>
          </a:p>
          <a:p>
            <a:r>
              <a:rPr lang="zh-TW" altLang="en-US" dirty="0"/>
              <a:t>interaction_only： 默認為False，字面意思就是只能交叉相乘，不能有a^2這種.</a:t>
            </a:r>
          </a:p>
          <a:p>
            <a:endParaRPr lang="zh-TW" altLang="en-US" dirty="0"/>
          </a:p>
          <a:p>
            <a:r>
              <a:rPr lang="zh-TW" altLang="en-US" dirty="0"/>
              <a:t>include_bias: 默認為True, 這個bias指的是多項式會自動包含1，設為False就沒這個1了.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B1DAC46-2BDD-1072-3873-765870F70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74" y="1472875"/>
            <a:ext cx="3631514" cy="25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43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C06C695-36F9-596A-0C6F-5B9341965E40}"/>
              </a:ext>
            </a:extLst>
          </p:cNvPr>
          <p:cNvSpPr txBox="1"/>
          <p:nvPr/>
        </p:nvSpPr>
        <p:spPr>
          <a:xfrm>
            <a:off x="1978702" y="509665"/>
            <a:ext cx="2890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K-fold validation</a:t>
            </a:r>
            <a:endParaRPr kumimoji="1"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4C2908-2227-4525-B901-BC33FF7D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72" y="1474406"/>
            <a:ext cx="7772400" cy="53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41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04B1C6-7A97-6DAC-2FDE-62698AF13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784483"/>
            <a:ext cx="9706829" cy="52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38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B1CEF820-E358-0750-1B82-06321FA38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98" y="2979869"/>
            <a:ext cx="10670355" cy="19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6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66C369-7E43-1690-A193-9885B8DBABF7}"/>
              </a:ext>
            </a:extLst>
          </p:cNvPr>
          <p:cNvSpPr/>
          <p:nvPr/>
        </p:nvSpPr>
        <p:spPr>
          <a:xfrm>
            <a:off x="1883462" y="634051"/>
            <a:ext cx="1980029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TW" sz="3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endParaRPr lang="zh-CN" altLang="zh-CN" sz="36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C17BA-5103-7EDE-6945-74ACB3B38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76" y="194542"/>
            <a:ext cx="7772400" cy="666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22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9534E1B-37C7-5693-68BD-5E3E46499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44" y="2708756"/>
            <a:ext cx="10698419" cy="24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9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F753A08-8519-6CEB-36D3-491BC81D7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0" y="1216081"/>
            <a:ext cx="10422676" cy="52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2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75BC554-08E8-A90B-AFA3-B50EED77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78" y="837180"/>
            <a:ext cx="9429604" cy="518364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92FC3E74-5C86-6322-013F-4C4BCBCDCF4E}"/>
              </a:ext>
            </a:extLst>
          </p:cNvPr>
          <p:cNvSpPr/>
          <p:nvPr/>
        </p:nvSpPr>
        <p:spPr>
          <a:xfrm>
            <a:off x="1886857" y="798286"/>
            <a:ext cx="537029" cy="522514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7D70E8B-1A97-E365-46FF-2ECF4D767188}"/>
              </a:ext>
            </a:extLst>
          </p:cNvPr>
          <p:cNvSpPr txBox="1"/>
          <p:nvPr/>
        </p:nvSpPr>
        <p:spPr>
          <a:xfrm>
            <a:off x="1886857" y="428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文件瀏覽</a:t>
            </a:r>
          </a:p>
        </p:txBody>
      </p:sp>
    </p:spTree>
    <p:extLst>
      <p:ext uri="{BB962C8B-B14F-4D97-AF65-F5344CB8AC3E}">
        <p14:creationId xmlns:p14="http://schemas.microsoft.com/office/powerpoint/2010/main" val="3885795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75BC554-08E8-A90B-AFA3-B50EED77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78" y="837180"/>
            <a:ext cx="9429604" cy="51836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7D70E8B-1A97-E365-46FF-2ECF4D767188}"/>
              </a:ext>
            </a:extLst>
          </p:cNvPr>
          <p:cNvSpPr txBox="1"/>
          <p:nvPr/>
        </p:nvSpPr>
        <p:spPr>
          <a:xfrm>
            <a:off x="1886857" y="428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文件搜索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81B3953D-66A6-0855-C1FE-2E3A42B11A2E}"/>
              </a:ext>
            </a:extLst>
          </p:cNvPr>
          <p:cNvSpPr/>
          <p:nvPr/>
        </p:nvSpPr>
        <p:spPr>
          <a:xfrm>
            <a:off x="1886857" y="1219200"/>
            <a:ext cx="537029" cy="3693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2182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2329</Words>
  <Application>Microsoft Macintosh PowerPoint</Application>
  <PresentationFormat>寬螢幕</PresentationFormat>
  <Paragraphs>346</Paragraphs>
  <Slides>71</Slides>
  <Notes>4</Notes>
  <HiddenSlides>4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4" baseType="lpstr">
      <vt:lpstr>Microsoft JhengHei</vt:lpstr>
      <vt:lpstr>Microsoft JhengHei</vt:lpstr>
      <vt:lpstr>新細明體</vt:lpstr>
      <vt:lpstr>Inter</vt:lpstr>
      <vt:lpstr>PingFang SC</vt:lpstr>
      <vt:lpstr>Aharoni</vt:lpstr>
      <vt:lpstr>Arial</vt:lpstr>
      <vt:lpstr>Calibri</vt:lpstr>
      <vt:lpstr>Calibri Light</vt:lpstr>
      <vt:lpstr>Consolas</vt:lpstr>
      <vt:lpstr>Helvetica Neue</vt:lpstr>
      <vt:lpstr>Wingdings</vt:lpstr>
      <vt:lpstr>Office 佈景主題</vt:lpstr>
      <vt:lpstr>PowerPoint 簡報</vt:lpstr>
      <vt:lpstr>目錄</vt:lpstr>
      <vt:lpstr>目錄</vt:lpstr>
      <vt:lpstr>*</vt:lpstr>
      <vt:lpstr>*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*</vt:lpstr>
      <vt:lpstr>PowerPoint 簡報</vt:lpstr>
      <vt:lpstr>PowerPoint 簡報</vt:lpstr>
      <vt:lpstr>PowerPoint 簡報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03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05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模型衡量指標</vt:lpstr>
      <vt:lpstr>06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思蓉 邱</dc:creator>
  <cp:lastModifiedBy>丁俊恩</cp:lastModifiedBy>
  <cp:revision>127</cp:revision>
  <dcterms:created xsi:type="dcterms:W3CDTF">2019-07-12T02:57:49Z</dcterms:created>
  <dcterms:modified xsi:type="dcterms:W3CDTF">2023-05-02T05:21:16Z</dcterms:modified>
</cp:coreProperties>
</file>